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nva Sans Bold" panose="020B0604020202020204" charset="0"/>
      <p:regular r:id="rId15"/>
    </p:embeddedFont>
    <p:embeddedFont>
      <p:font typeface="Canva Sans Medium" panose="020B0604020202020204" charset="0"/>
      <p:regular r:id="rId16"/>
    </p:embeddedFont>
    <p:embeddedFont>
      <p:font typeface="Inter" panose="020B0604020202020204" charset="0"/>
      <p:regular r:id="rId17"/>
    </p:embeddedFont>
    <p:embeddedFont>
      <p:font typeface="Inter Bold" panose="020B0604020202020204" charset="0"/>
      <p:regular r:id="rId18"/>
    </p:embeddedFont>
    <p:embeddedFont>
      <p:font typeface="Inter Medium" panose="020B0604020202020204" charset="0"/>
      <p:regular r:id="rId19"/>
    </p:embeddedFont>
    <p:embeddedFont>
      <p:font typeface="Montserrat Bold" panose="020B0604020202020204" charset="0"/>
      <p:regular r:id="rId20"/>
    </p:embeddedFont>
    <p:embeddedFont>
      <p:font typeface="Montserrat Ultra-Bold" panose="020B0604020202020204" charset="0"/>
      <p:regular r:id="rId21"/>
    </p:embeddedFont>
    <p:embeddedFont>
      <p:font typeface="Open Sans" panose="020B0606030504020204" pitchFamily="34" charset="0"/>
      <p:regular r:id="rId22"/>
    </p:embeddedFont>
    <p:embeddedFont>
      <p:font typeface="Open Sans Bold" panose="020B0806030504020204" charset="0"/>
      <p:regular r:id="rId23"/>
    </p:embeddedFont>
    <p:embeddedFont>
      <p:font typeface="Open Sauce" panose="020B0604020202020204" charset="0"/>
      <p:regular r:id="rId24"/>
    </p:embeddedFont>
    <p:embeddedFont>
      <p:font typeface="Open Sauce Bold" panose="020B0604020202020204" charset="0"/>
      <p:regular r:id="rId25"/>
    </p:embeddedFont>
    <p:embeddedFont>
      <p:font typeface="Open Sauce Heavy" panose="020B0604020202020204" charset="0"/>
      <p:regular r:id="rId26"/>
    </p:embeddedFont>
    <p:embeddedFont>
      <p:font typeface="Quicksand" panose="020B0604020202020204" charset="0"/>
      <p:regular r:id="rId27"/>
    </p:embeddedFont>
    <p:embeddedFont>
      <p:font typeface="Quicksand Bold" panose="020B0604020202020204" charset="0"/>
      <p:regular r:id="rId28"/>
    </p:embeddedFont>
    <p:embeddedFont>
      <p:font typeface="Roboto" panose="02000000000000000000" pitchFamily="2" charset="0"/>
      <p:regular r:id="rId29"/>
    </p:embeddedFont>
    <p:embeddedFont>
      <p:font typeface="Roboto Condensed" panose="02000000000000000000" pitchFamily="2" charset="0"/>
      <p:regular r:id="rId30"/>
    </p:embeddedFont>
    <p:embeddedFont>
      <p:font typeface="Roboto Condensed Bold" panose="02000000000000000000" charset="0"/>
      <p:regular r:id="rId31"/>
    </p:embeddedFont>
    <p:embeddedFont>
      <p:font typeface="Ruda Black" panose="020B0604020202020204" charset="0"/>
      <p:regular r:id="rId32"/>
    </p:embeddedFont>
    <p:embeddedFont>
      <p:font typeface="Saira Condensed Bold" panose="020B0604020202020204" charset="0"/>
      <p:regular r:id="rId33"/>
    </p:embeddedFont>
    <p:embeddedFont>
      <p:font typeface="TT Supermolot Neue" panose="020B0604020202020204" charset="0"/>
      <p:regular r:id="rId34"/>
    </p:embeddedFont>
    <p:embeddedFont>
      <p:font typeface="TT Supermolot Neue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0E56D-45D1-4F9E-A096-EBE74D913E42}" v="2" dt="2026-04-14T20:46:33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Poelzl" userId="cf82be9b-d2fe-4096-8e23-f7b6bcb199d3" providerId="ADAL" clId="{78794519-F842-4232-B8E9-BE67EE726B30}"/>
    <pc:docChg chg="undo custSel modSld">
      <pc:chgData name="Michael Poelzl" userId="cf82be9b-d2fe-4096-8e23-f7b6bcb199d3" providerId="ADAL" clId="{78794519-F842-4232-B8E9-BE67EE726B30}" dt="2026-04-19T16:37:06.240" v="76" actId="1035"/>
      <pc:docMkLst>
        <pc:docMk/>
      </pc:docMkLst>
      <pc:sldChg chg="modSp mod">
        <pc:chgData name="Michael Poelzl" userId="cf82be9b-d2fe-4096-8e23-f7b6bcb199d3" providerId="ADAL" clId="{78794519-F842-4232-B8E9-BE67EE726B30}" dt="2026-04-14T20:45:49.614" v="1" actId="20577"/>
        <pc:sldMkLst>
          <pc:docMk/>
          <pc:sldMk cId="0" sldId="256"/>
        </pc:sldMkLst>
        <pc:spChg chg="mod">
          <ac:chgData name="Michael Poelzl" userId="cf82be9b-d2fe-4096-8e23-f7b6bcb199d3" providerId="ADAL" clId="{78794519-F842-4232-B8E9-BE67EE726B30}" dt="2026-04-14T20:45:49.614" v="1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9T16:37:06.240" v="76" actId="1035"/>
        <pc:sldMkLst>
          <pc:docMk/>
          <pc:sldMk cId="0" sldId="257"/>
        </pc:sldMkLst>
        <pc:spChg chg="mod">
          <ac:chgData name="Michael Poelzl" userId="cf82be9b-d2fe-4096-8e23-f7b6bcb199d3" providerId="ADAL" clId="{78794519-F842-4232-B8E9-BE67EE726B30}" dt="2026-04-19T16:37:06.240" v="76" actId="1035"/>
          <ac:spMkLst>
            <pc:docMk/>
            <pc:sldMk cId="0" sldId="257"/>
            <ac:spMk id="3" creationId="{00000000-0000-0000-0000-000000000000}"/>
          </ac:spMkLst>
        </pc:spChg>
      </pc:sldChg>
      <pc:sldChg chg="addSp modSp">
        <pc:chgData name="Michael Poelzl" userId="cf82be9b-d2fe-4096-8e23-f7b6bcb199d3" providerId="ADAL" clId="{78794519-F842-4232-B8E9-BE67EE726B30}" dt="2026-04-14T20:46:33.384" v="10"/>
        <pc:sldMkLst>
          <pc:docMk/>
          <pc:sldMk cId="0" sldId="258"/>
        </pc:sldMkLst>
        <pc:spChg chg="add mod">
          <ac:chgData name="Michael Poelzl" userId="cf82be9b-d2fe-4096-8e23-f7b6bcb199d3" providerId="ADAL" clId="{78794519-F842-4232-B8E9-BE67EE726B30}" dt="2026-04-14T20:46:33.384" v="10"/>
          <ac:spMkLst>
            <pc:docMk/>
            <pc:sldMk cId="0" sldId="258"/>
            <ac:spMk id="10" creationId="{6F0FB84F-4070-B44A-A791-70861F572567}"/>
          </ac:spMkLst>
        </pc:spChg>
      </pc:sldChg>
      <pc:sldChg chg="modSp mod">
        <pc:chgData name="Michael Poelzl" userId="cf82be9b-d2fe-4096-8e23-f7b6bcb199d3" providerId="ADAL" clId="{78794519-F842-4232-B8E9-BE67EE726B30}" dt="2026-04-14T20:46:44.117" v="14" actId="20577"/>
        <pc:sldMkLst>
          <pc:docMk/>
          <pc:sldMk cId="0" sldId="259"/>
        </pc:sldMkLst>
        <pc:spChg chg="mod">
          <ac:chgData name="Michael Poelzl" userId="cf82be9b-d2fe-4096-8e23-f7b6bcb199d3" providerId="ADAL" clId="{78794519-F842-4232-B8E9-BE67EE726B30}" dt="2026-04-14T20:46:44.117" v="14" actId="20577"/>
          <ac:spMkLst>
            <pc:docMk/>
            <pc:sldMk cId="0" sldId="259"/>
            <ac:spMk id="22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46:54.611" v="18" actId="20577"/>
        <pc:sldMkLst>
          <pc:docMk/>
          <pc:sldMk cId="0" sldId="260"/>
        </pc:sldMkLst>
        <pc:spChg chg="mod">
          <ac:chgData name="Michael Poelzl" userId="cf82be9b-d2fe-4096-8e23-f7b6bcb199d3" providerId="ADAL" clId="{78794519-F842-4232-B8E9-BE67EE726B30}" dt="2026-04-14T20:46:54.611" v="18" actId="20577"/>
          <ac:spMkLst>
            <pc:docMk/>
            <pc:sldMk cId="0" sldId="260"/>
            <ac:spMk id="18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47:08.216" v="23" actId="20577"/>
        <pc:sldMkLst>
          <pc:docMk/>
          <pc:sldMk cId="0" sldId="261"/>
        </pc:sldMkLst>
        <pc:spChg chg="mod">
          <ac:chgData name="Michael Poelzl" userId="cf82be9b-d2fe-4096-8e23-f7b6bcb199d3" providerId="ADAL" clId="{78794519-F842-4232-B8E9-BE67EE726B30}" dt="2026-04-14T20:47:01.695" v="19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Michael Poelzl" userId="cf82be9b-d2fe-4096-8e23-f7b6bcb199d3" providerId="ADAL" clId="{78794519-F842-4232-B8E9-BE67EE726B30}" dt="2026-04-14T20:47:08.216" v="23" actId="20577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49:49.592" v="31" actId="14100"/>
        <pc:sldMkLst>
          <pc:docMk/>
          <pc:sldMk cId="0" sldId="262"/>
        </pc:sldMkLst>
        <pc:spChg chg="mod modCrop">
          <ac:chgData name="Michael Poelzl" userId="cf82be9b-d2fe-4096-8e23-f7b6bcb199d3" providerId="ADAL" clId="{78794519-F842-4232-B8E9-BE67EE726B30}" dt="2026-04-14T20:49:49.592" v="31" actId="14100"/>
          <ac:spMkLst>
            <pc:docMk/>
            <pc:sldMk cId="0" sldId="262"/>
            <ac:spMk id="2" creationId="{00000000-0000-0000-0000-000000000000}"/>
          </ac:spMkLst>
        </pc:spChg>
        <pc:spChg chg="mod">
          <ac:chgData name="Michael Poelzl" userId="cf82be9b-d2fe-4096-8e23-f7b6bcb199d3" providerId="ADAL" clId="{78794519-F842-4232-B8E9-BE67EE726B30}" dt="2026-04-14T20:47:35.736" v="27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50:13.793" v="35" actId="20577"/>
        <pc:sldMkLst>
          <pc:docMk/>
          <pc:sldMk cId="0" sldId="263"/>
        </pc:sldMkLst>
        <pc:spChg chg="mod">
          <ac:chgData name="Michael Poelzl" userId="cf82be9b-d2fe-4096-8e23-f7b6bcb199d3" providerId="ADAL" clId="{78794519-F842-4232-B8E9-BE67EE726B30}" dt="2026-04-14T20:50:13.793" v="35" actId="20577"/>
          <ac:spMkLst>
            <pc:docMk/>
            <pc:sldMk cId="0" sldId="263"/>
            <ac:spMk id="14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9T16:23:05.555" v="72" actId="1037"/>
        <pc:sldMkLst>
          <pc:docMk/>
          <pc:sldMk cId="0" sldId="264"/>
        </pc:sldMkLst>
        <pc:spChg chg="mod">
          <ac:chgData name="Michael Poelzl" userId="cf82be9b-d2fe-4096-8e23-f7b6bcb199d3" providerId="ADAL" clId="{78794519-F842-4232-B8E9-BE67EE726B30}" dt="2026-04-19T16:22:53.143" v="63" actId="1038"/>
          <ac:spMkLst>
            <pc:docMk/>
            <pc:sldMk cId="0" sldId="264"/>
            <ac:spMk id="5" creationId="{00000000-0000-0000-0000-000000000000}"/>
          </ac:spMkLst>
        </pc:spChg>
        <pc:spChg chg="mod">
          <ac:chgData name="Michael Poelzl" userId="cf82be9b-d2fe-4096-8e23-f7b6bcb199d3" providerId="ADAL" clId="{78794519-F842-4232-B8E9-BE67EE726B30}" dt="2026-04-19T16:23:00.742" v="69" actId="1038"/>
          <ac:spMkLst>
            <pc:docMk/>
            <pc:sldMk cId="0" sldId="264"/>
            <ac:spMk id="7" creationId="{00000000-0000-0000-0000-000000000000}"/>
          </ac:spMkLst>
        </pc:spChg>
        <pc:spChg chg="mod">
          <ac:chgData name="Michael Poelzl" userId="cf82be9b-d2fe-4096-8e23-f7b6bcb199d3" providerId="ADAL" clId="{78794519-F842-4232-B8E9-BE67EE726B30}" dt="2026-04-19T16:23:05.555" v="72" actId="1037"/>
          <ac:spMkLst>
            <pc:docMk/>
            <pc:sldMk cId="0" sldId="264"/>
            <ac:spMk id="9" creationId="{00000000-0000-0000-0000-000000000000}"/>
          </ac:spMkLst>
        </pc:spChg>
        <pc:spChg chg="mod">
          <ac:chgData name="Michael Poelzl" userId="cf82be9b-d2fe-4096-8e23-f7b6bcb199d3" providerId="ADAL" clId="{78794519-F842-4232-B8E9-BE67EE726B30}" dt="2026-04-14T20:50:23.714" v="39" actId="20577"/>
          <ac:spMkLst>
            <pc:docMk/>
            <pc:sldMk cId="0" sldId="264"/>
            <ac:spMk id="11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50:31.270" v="43" actId="20577"/>
        <pc:sldMkLst>
          <pc:docMk/>
          <pc:sldMk cId="0" sldId="265"/>
        </pc:sldMkLst>
        <pc:spChg chg="mod">
          <ac:chgData name="Michael Poelzl" userId="cf82be9b-d2fe-4096-8e23-f7b6bcb199d3" providerId="ADAL" clId="{78794519-F842-4232-B8E9-BE67EE726B30}" dt="2026-04-14T20:50:31.270" v="43" actId="20577"/>
          <ac:spMkLst>
            <pc:docMk/>
            <pc:sldMk cId="0" sldId="265"/>
            <ac:spMk id="22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50:38.525" v="47" actId="20577"/>
        <pc:sldMkLst>
          <pc:docMk/>
          <pc:sldMk cId="0" sldId="266"/>
        </pc:sldMkLst>
        <pc:spChg chg="mod">
          <ac:chgData name="Michael Poelzl" userId="cf82be9b-d2fe-4096-8e23-f7b6bcb199d3" providerId="ADAL" clId="{78794519-F842-4232-B8E9-BE67EE726B30}" dt="2026-04-14T20:50:38.525" v="47" actId="20577"/>
          <ac:spMkLst>
            <pc:docMk/>
            <pc:sldMk cId="0" sldId="266"/>
            <ac:spMk id="12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50:44.063" v="51" actId="20577"/>
        <pc:sldMkLst>
          <pc:docMk/>
          <pc:sldMk cId="0" sldId="267"/>
        </pc:sldMkLst>
        <pc:spChg chg="mod">
          <ac:chgData name="Michael Poelzl" userId="cf82be9b-d2fe-4096-8e23-f7b6bcb199d3" providerId="ADAL" clId="{78794519-F842-4232-B8E9-BE67EE726B30}" dt="2026-04-14T20:50:44.063" v="51" actId="20577"/>
          <ac:spMkLst>
            <pc:docMk/>
            <pc:sldMk cId="0" sldId="267"/>
            <ac:spMk id="16" creationId="{00000000-0000-0000-0000-000000000000}"/>
          </ac:spMkLst>
        </pc:spChg>
      </pc:sldChg>
      <pc:sldChg chg="modSp mod">
        <pc:chgData name="Michael Poelzl" userId="cf82be9b-d2fe-4096-8e23-f7b6bcb199d3" providerId="ADAL" clId="{78794519-F842-4232-B8E9-BE67EE726B30}" dt="2026-04-14T20:50:50.420" v="55" actId="20577"/>
        <pc:sldMkLst>
          <pc:docMk/>
          <pc:sldMk cId="0" sldId="268"/>
        </pc:sldMkLst>
        <pc:spChg chg="mod">
          <ac:chgData name="Michael Poelzl" userId="cf82be9b-d2fe-4096-8e23-f7b6bcb199d3" providerId="ADAL" clId="{78794519-F842-4232-B8E9-BE67EE726B30}" dt="2026-04-14T20:50:50.420" v="55" actId="20577"/>
          <ac:spMkLst>
            <pc:docMk/>
            <pc:sldMk cId="0" sldId="268"/>
            <ac:spMk id="2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hyperlink" Target="https://creativecommons.org/licenses/by-sa/4.0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hyperlink" Target="https://creativecommons.org/licenses/by-sa/4.0/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4.0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creativecommons.org/licenses/by-sa/4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hyperlink" Target="https://creativecommons.org/licenses/by-sa/4.0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38632" cy="10315481"/>
          </a:xfrm>
          <a:custGeom>
            <a:avLst/>
            <a:gdLst/>
            <a:ahLst/>
            <a:cxnLst/>
            <a:rect l="l" t="t" r="r" b="b"/>
            <a:pathLst>
              <a:path w="18338632" h="10315481">
                <a:moveTo>
                  <a:pt x="0" y="0"/>
                </a:moveTo>
                <a:lnTo>
                  <a:pt x="18338632" y="0"/>
                </a:lnTo>
                <a:lnTo>
                  <a:pt x="18338632" y="10315481"/>
                </a:lnTo>
                <a:lnTo>
                  <a:pt x="0" y="10315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844486" y="1552084"/>
            <a:ext cx="7384840" cy="2067755"/>
          </a:xfrm>
          <a:custGeom>
            <a:avLst/>
            <a:gdLst/>
            <a:ahLst/>
            <a:cxnLst/>
            <a:rect l="l" t="t" r="r" b="b"/>
            <a:pathLst>
              <a:path w="7384840" h="2067755">
                <a:moveTo>
                  <a:pt x="0" y="0"/>
                </a:moveTo>
                <a:lnTo>
                  <a:pt x="7384840" y="0"/>
                </a:lnTo>
                <a:lnTo>
                  <a:pt x="7384840" y="2067756"/>
                </a:lnTo>
                <a:lnTo>
                  <a:pt x="0" y="2067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4" name="TextBox 4"/>
          <p:cNvSpPr txBox="1"/>
          <p:nvPr/>
        </p:nvSpPr>
        <p:spPr>
          <a:xfrm>
            <a:off x="1330789" y="4125247"/>
            <a:ext cx="5701051" cy="173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3346">
                <a:solidFill>
                  <a:srgbClr val="261F03"/>
                </a:solidFill>
                <a:latin typeface="Quicksand"/>
                <a:ea typeface="Quicksand"/>
                <a:cs typeface="Quicksand"/>
                <a:sym typeface="Quicksand"/>
              </a:rPr>
              <a:t>Entdecke den BBC </a:t>
            </a:r>
            <a:r>
              <a:rPr lang="en-US" sz="3346" b="1">
                <a:solidFill>
                  <a:srgbClr val="261F03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micro:bit</a:t>
            </a:r>
          </a:p>
          <a:p>
            <a:pPr algn="l">
              <a:lnSpc>
                <a:spcPts val="4665"/>
              </a:lnSpc>
            </a:pPr>
            <a:r>
              <a:rPr lang="en-US" sz="3346">
                <a:solidFill>
                  <a:srgbClr val="261F03"/>
                </a:solidFill>
                <a:latin typeface="Quicksand"/>
                <a:ea typeface="Quicksand"/>
                <a:cs typeface="Quicksand"/>
                <a:sym typeface="Quicksand"/>
              </a:rPr>
              <a:t>und finde heraus was er alles kann!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8629639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4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4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4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30868" cy="102870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737235" y="530693"/>
            <a:ext cx="11242830" cy="79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6"/>
              </a:lnSpc>
            </a:pPr>
            <a:r>
              <a:rPr lang="en-US" sz="5230" b="1">
                <a:solidFill>
                  <a:srgbClr val="222222"/>
                </a:solidFill>
                <a:latin typeface="Inter Bold"/>
                <a:ea typeface="Inter Bold"/>
                <a:cs typeface="Inter Bold"/>
                <a:sym typeface="Inter Bold"/>
              </a:rPr>
              <a:t>Superkraft 5: Der Daten-Detektiv</a:t>
            </a:r>
          </a:p>
        </p:txBody>
      </p:sp>
      <p:sp>
        <p:nvSpPr>
          <p:cNvPr id="4" name="Freeform 4"/>
          <p:cNvSpPr/>
          <p:nvPr/>
        </p:nvSpPr>
        <p:spPr>
          <a:xfrm>
            <a:off x="656332" y="1714501"/>
            <a:ext cx="1768077" cy="1714499"/>
          </a:xfrm>
          <a:custGeom>
            <a:avLst/>
            <a:gdLst/>
            <a:ahLst/>
            <a:cxnLst/>
            <a:rect l="l" t="t" r="r" b="b"/>
            <a:pathLst>
              <a:path w="1768077" h="1714499">
                <a:moveTo>
                  <a:pt x="0" y="0"/>
                </a:moveTo>
                <a:lnTo>
                  <a:pt x="1768077" y="0"/>
                </a:lnTo>
                <a:lnTo>
                  <a:pt x="1768077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5" name="Freeform 5"/>
          <p:cNvSpPr/>
          <p:nvPr/>
        </p:nvSpPr>
        <p:spPr>
          <a:xfrm>
            <a:off x="2411015" y="1928814"/>
            <a:ext cx="669726" cy="1500187"/>
          </a:xfrm>
          <a:custGeom>
            <a:avLst/>
            <a:gdLst/>
            <a:ahLst/>
            <a:cxnLst/>
            <a:rect l="l" t="t" r="r" b="b"/>
            <a:pathLst>
              <a:path w="669726" h="1500187">
                <a:moveTo>
                  <a:pt x="0" y="0"/>
                </a:moveTo>
                <a:lnTo>
                  <a:pt x="669726" y="0"/>
                </a:lnTo>
                <a:lnTo>
                  <a:pt x="669726" y="1500187"/>
                </a:lnTo>
                <a:lnTo>
                  <a:pt x="0" y="1500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6" name="Freeform 6"/>
          <p:cNvSpPr/>
          <p:nvPr/>
        </p:nvSpPr>
        <p:spPr>
          <a:xfrm>
            <a:off x="2839640" y="2357439"/>
            <a:ext cx="2866429" cy="2143124"/>
          </a:xfrm>
          <a:custGeom>
            <a:avLst/>
            <a:gdLst/>
            <a:ahLst/>
            <a:cxnLst/>
            <a:rect l="l" t="t" r="r" b="b"/>
            <a:pathLst>
              <a:path w="2866429" h="2143124">
                <a:moveTo>
                  <a:pt x="0" y="0"/>
                </a:moveTo>
                <a:lnTo>
                  <a:pt x="2866428" y="0"/>
                </a:lnTo>
                <a:lnTo>
                  <a:pt x="2866428" y="2143124"/>
                </a:lnTo>
                <a:lnTo>
                  <a:pt x="0" y="2143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7" name="Freeform 7"/>
          <p:cNvSpPr/>
          <p:nvPr/>
        </p:nvSpPr>
        <p:spPr>
          <a:xfrm>
            <a:off x="5692674" y="2143126"/>
            <a:ext cx="2866429" cy="2571749"/>
          </a:xfrm>
          <a:custGeom>
            <a:avLst/>
            <a:gdLst/>
            <a:ahLst/>
            <a:cxnLst/>
            <a:rect l="l" t="t" r="r" b="b"/>
            <a:pathLst>
              <a:path w="2866429" h="2571749">
                <a:moveTo>
                  <a:pt x="0" y="0"/>
                </a:moveTo>
                <a:lnTo>
                  <a:pt x="2866428" y="0"/>
                </a:lnTo>
                <a:lnTo>
                  <a:pt x="2866428" y="2571749"/>
                </a:lnTo>
                <a:lnTo>
                  <a:pt x="0" y="25717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8" name="Freeform 8"/>
          <p:cNvSpPr/>
          <p:nvPr/>
        </p:nvSpPr>
        <p:spPr>
          <a:xfrm>
            <a:off x="8545708" y="2143126"/>
            <a:ext cx="1995784" cy="1500187"/>
          </a:xfrm>
          <a:custGeom>
            <a:avLst/>
            <a:gdLst/>
            <a:ahLst/>
            <a:cxnLst/>
            <a:rect l="l" t="t" r="r" b="b"/>
            <a:pathLst>
              <a:path w="1995784" h="1500187">
                <a:moveTo>
                  <a:pt x="0" y="0"/>
                </a:moveTo>
                <a:lnTo>
                  <a:pt x="1995784" y="0"/>
                </a:lnTo>
                <a:lnTo>
                  <a:pt x="1995784" y="1500187"/>
                </a:lnTo>
                <a:lnTo>
                  <a:pt x="0" y="1500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9" name="TextBox 9"/>
          <p:cNvSpPr txBox="1"/>
          <p:nvPr/>
        </p:nvSpPr>
        <p:spPr>
          <a:xfrm>
            <a:off x="8846817" y="3866064"/>
            <a:ext cx="1953672" cy="6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638" b="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Zeit vergeht (Offline)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300391" y="1714501"/>
            <a:ext cx="4621112" cy="1928812"/>
          </a:xfrm>
          <a:custGeom>
            <a:avLst/>
            <a:gdLst/>
            <a:ahLst/>
            <a:cxnLst/>
            <a:rect l="l" t="t" r="r" b="b"/>
            <a:pathLst>
              <a:path w="4621112" h="1928812">
                <a:moveTo>
                  <a:pt x="0" y="0"/>
                </a:moveTo>
                <a:lnTo>
                  <a:pt x="4621111" y="0"/>
                </a:lnTo>
                <a:lnTo>
                  <a:pt x="4621111" y="1928812"/>
                </a:lnTo>
                <a:lnTo>
                  <a:pt x="0" y="1928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1" name="Freeform 11"/>
          <p:cNvSpPr/>
          <p:nvPr/>
        </p:nvSpPr>
        <p:spPr>
          <a:xfrm>
            <a:off x="13381132" y="428627"/>
            <a:ext cx="4179092" cy="4500561"/>
          </a:xfrm>
          <a:custGeom>
            <a:avLst/>
            <a:gdLst/>
            <a:ahLst/>
            <a:cxnLst/>
            <a:rect l="l" t="t" r="r" b="b"/>
            <a:pathLst>
              <a:path w="4179092" h="4500561">
                <a:moveTo>
                  <a:pt x="0" y="0"/>
                </a:moveTo>
                <a:lnTo>
                  <a:pt x="4179092" y="0"/>
                </a:lnTo>
                <a:lnTo>
                  <a:pt x="4179092" y="4500561"/>
                </a:lnTo>
                <a:lnTo>
                  <a:pt x="0" y="45005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2" name="Freeform 12"/>
          <p:cNvSpPr/>
          <p:nvPr/>
        </p:nvSpPr>
        <p:spPr>
          <a:xfrm>
            <a:off x="656332" y="4929188"/>
            <a:ext cx="17345912" cy="1714499"/>
          </a:xfrm>
          <a:custGeom>
            <a:avLst/>
            <a:gdLst/>
            <a:ahLst/>
            <a:cxnLst/>
            <a:rect l="l" t="t" r="r" b="b"/>
            <a:pathLst>
              <a:path w="17345912" h="1714499">
                <a:moveTo>
                  <a:pt x="0" y="0"/>
                </a:moveTo>
                <a:lnTo>
                  <a:pt x="17345911" y="0"/>
                </a:lnTo>
                <a:lnTo>
                  <a:pt x="17345911" y="1714499"/>
                </a:lnTo>
                <a:lnTo>
                  <a:pt x="0" y="1714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3" name="Freeform 13"/>
          <p:cNvSpPr/>
          <p:nvPr/>
        </p:nvSpPr>
        <p:spPr>
          <a:xfrm>
            <a:off x="1084957" y="5143500"/>
            <a:ext cx="1111746" cy="1285875"/>
          </a:xfrm>
          <a:custGeom>
            <a:avLst/>
            <a:gdLst/>
            <a:ahLst/>
            <a:cxnLst/>
            <a:rect l="l" t="t" r="r" b="b"/>
            <a:pathLst>
              <a:path w="1111746" h="1285875">
                <a:moveTo>
                  <a:pt x="0" y="0"/>
                </a:moveTo>
                <a:lnTo>
                  <a:pt x="1111745" y="0"/>
                </a:lnTo>
                <a:lnTo>
                  <a:pt x="1111745" y="1285875"/>
                </a:lnTo>
                <a:lnTo>
                  <a:pt x="0" y="1285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4" name="TextBox 14"/>
          <p:cNvSpPr txBox="1"/>
          <p:nvPr/>
        </p:nvSpPr>
        <p:spPr>
          <a:xfrm>
            <a:off x="2396013" y="5378799"/>
            <a:ext cx="13970598" cy="91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9"/>
              </a:lnSpc>
            </a:pPr>
            <a:r>
              <a:rPr lang="en-US" sz="333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Das Problem: </a:t>
            </a:r>
            <a:r>
              <a:rPr lang="en-US" sz="3336" b="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Du willst messen, wie kalt es nachts draußen wird, aber du kannst deinen Laptop nicht im Regen stehen lassen.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56332" y="6643687"/>
            <a:ext cx="17345912" cy="3214686"/>
          </a:xfrm>
          <a:custGeom>
            <a:avLst/>
            <a:gdLst/>
            <a:ahLst/>
            <a:cxnLst/>
            <a:rect l="l" t="t" r="r" b="b"/>
            <a:pathLst>
              <a:path w="17345912" h="3214686">
                <a:moveTo>
                  <a:pt x="0" y="0"/>
                </a:moveTo>
                <a:lnTo>
                  <a:pt x="17345911" y="0"/>
                </a:lnTo>
                <a:lnTo>
                  <a:pt x="17345911" y="3214686"/>
                </a:lnTo>
                <a:lnTo>
                  <a:pt x="0" y="3214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6" name="TextBox 16"/>
          <p:cNvSpPr txBox="1"/>
          <p:nvPr/>
        </p:nvSpPr>
        <p:spPr>
          <a:xfrm>
            <a:off x="1216437" y="7124608"/>
            <a:ext cx="6161915" cy="48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9"/>
              </a:lnSpc>
            </a:pPr>
            <a:r>
              <a:rPr lang="en-US" sz="353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Speichern ohne Computer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6437" y="7746926"/>
            <a:ext cx="6930006" cy="157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83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Der micro:bit V2 kann Umweltdaten (Licht, Temperatur, Lärm) über Stunden oder Tage aufzeichnen – sogar wenn er nicht am Computer angeschlossen ist!</a:t>
            </a:r>
          </a:p>
        </p:txBody>
      </p:sp>
      <p:sp>
        <p:nvSpPr>
          <p:cNvPr id="18" name="Freeform 18"/>
          <p:cNvSpPr/>
          <p:nvPr/>
        </p:nvSpPr>
        <p:spPr>
          <a:xfrm>
            <a:off x="8987727" y="7072312"/>
            <a:ext cx="227707" cy="2357437"/>
          </a:xfrm>
          <a:custGeom>
            <a:avLst/>
            <a:gdLst/>
            <a:ahLst/>
            <a:cxnLst/>
            <a:rect l="l" t="t" r="r" b="b"/>
            <a:pathLst>
              <a:path w="227707" h="2357437">
                <a:moveTo>
                  <a:pt x="0" y="0"/>
                </a:moveTo>
                <a:lnTo>
                  <a:pt x="227707" y="0"/>
                </a:lnTo>
                <a:lnTo>
                  <a:pt x="227707" y="2357436"/>
                </a:lnTo>
                <a:lnTo>
                  <a:pt x="0" y="23574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9" name="TextBox 19"/>
          <p:cNvSpPr txBox="1"/>
          <p:nvPr/>
        </p:nvSpPr>
        <p:spPr>
          <a:xfrm>
            <a:off x="9676206" y="7127865"/>
            <a:ext cx="2211704" cy="46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5"/>
              </a:lnSpc>
            </a:pPr>
            <a:r>
              <a:rPr lang="en-US" sz="3186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Auswerten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840761" y="7072312"/>
            <a:ext cx="1111746" cy="642937"/>
          </a:xfrm>
          <a:custGeom>
            <a:avLst/>
            <a:gdLst/>
            <a:ahLst/>
            <a:cxnLst/>
            <a:rect l="l" t="t" r="r" b="b"/>
            <a:pathLst>
              <a:path w="1111746" h="642937">
                <a:moveTo>
                  <a:pt x="0" y="0"/>
                </a:moveTo>
                <a:lnTo>
                  <a:pt x="1111746" y="0"/>
                </a:lnTo>
                <a:lnTo>
                  <a:pt x="1111746" y="642937"/>
                </a:lnTo>
                <a:lnTo>
                  <a:pt x="0" y="642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21" name="TextBox 21"/>
          <p:cNvSpPr txBox="1"/>
          <p:nvPr/>
        </p:nvSpPr>
        <p:spPr>
          <a:xfrm>
            <a:off x="9676206" y="7828876"/>
            <a:ext cx="7667241" cy="148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58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Später steckst du ihn an den Computer. Ohne extra Software öffnet sich dein Webbrowser und zeigt dir coole Linien-, Balken- oder Tortendiagramme deiner gesammelten Beweise.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5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5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5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30868" cy="102870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10127493" y="1382291"/>
            <a:ext cx="7701853" cy="1928812"/>
          </a:xfrm>
          <a:custGeom>
            <a:avLst/>
            <a:gdLst/>
            <a:ahLst/>
            <a:cxnLst/>
            <a:rect l="l" t="t" r="r" b="b"/>
            <a:pathLst>
              <a:path w="7701853" h="1928812">
                <a:moveTo>
                  <a:pt x="0" y="0"/>
                </a:moveTo>
                <a:lnTo>
                  <a:pt x="7701853" y="0"/>
                </a:lnTo>
                <a:lnTo>
                  <a:pt x="7701853" y="1928812"/>
                </a:lnTo>
                <a:lnTo>
                  <a:pt x="0" y="1928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4" name="Freeform 4"/>
          <p:cNvSpPr/>
          <p:nvPr/>
        </p:nvSpPr>
        <p:spPr>
          <a:xfrm>
            <a:off x="10127493" y="3311103"/>
            <a:ext cx="7701853" cy="3857624"/>
          </a:xfrm>
          <a:custGeom>
            <a:avLst/>
            <a:gdLst/>
            <a:ahLst/>
            <a:cxnLst/>
            <a:rect l="l" t="t" r="r" b="b"/>
            <a:pathLst>
              <a:path w="7701853" h="3857624">
                <a:moveTo>
                  <a:pt x="0" y="0"/>
                </a:moveTo>
                <a:lnTo>
                  <a:pt x="7701853" y="0"/>
                </a:lnTo>
                <a:lnTo>
                  <a:pt x="7701853" y="3857623"/>
                </a:lnTo>
                <a:lnTo>
                  <a:pt x="0" y="3857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5" name="Freeform 5"/>
          <p:cNvSpPr/>
          <p:nvPr/>
        </p:nvSpPr>
        <p:spPr>
          <a:xfrm>
            <a:off x="10127493" y="7294962"/>
            <a:ext cx="7701853" cy="2357437"/>
          </a:xfrm>
          <a:custGeom>
            <a:avLst/>
            <a:gdLst/>
            <a:ahLst/>
            <a:cxnLst/>
            <a:rect l="l" t="t" r="r" b="b"/>
            <a:pathLst>
              <a:path w="7701853" h="2357437">
                <a:moveTo>
                  <a:pt x="0" y="0"/>
                </a:moveTo>
                <a:lnTo>
                  <a:pt x="7701853" y="0"/>
                </a:lnTo>
                <a:lnTo>
                  <a:pt x="7701853" y="2357437"/>
                </a:lnTo>
                <a:lnTo>
                  <a:pt x="0" y="2357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6" name="Freeform 6"/>
          <p:cNvSpPr/>
          <p:nvPr/>
        </p:nvSpPr>
        <p:spPr>
          <a:xfrm>
            <a:off x="15931102" y="8953842"/>
            <a:ext cx="1078029" cy="1254433"/>
          </a:xfrm>
          <a:custGeom>
            <a:avLst/>
            <a:gdLst/>
            <a:ahLst/>
            <a:cxnLst/>
            <a:rect l="l" t="t" r="r" b="b"/>
            <a:pathLst>
              <a:path w="1078029" h="1254433">
                <a:moveTo>
                  <a:pt x="0" y="0"/>
                </a:moveTo>
                <a:lnTo>
                  <a:pt x="1078028" y="0"/>
                </a:lnTo>
                <a:lnTo>
                  <a:pt x="1078028" y="1254434"/>
                </a:lnTo>
                <a:lnTo>
                  <a:pt x="0" y="1254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7" name="TextBox 7"/>
          <p:cNvSpPr txBox="1"/>
          <p:nvPr/>
        </p:nvSpPr>
        <p:spPr>
          <a:xfrm>
            <a:off x="308745" y="330620"/>
            <a:ext cx="15795254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3"/>
              </a:lnSpc>
            </a:pPr>
            <a:r>
              <a:rPr lang="en-US" sz="5328" b="1">
                <a:solidFill>
                  <a:srgbClr val="282A29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Erweitere deine     Welt: Die goldenen Pins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7592" y="1749839"/>
            <a:ext cx="6598251" cy="108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Was sind die Goldstreifen?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Es sind 25 Anschlüsse (Pins) am unteren Rand. Sie leiten Strom und Informationen.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01315" y="3770101"/>
            <a:ext cx="6413942" cy="292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3 Haupt-Pins: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Pin 0, 1, 2: </a:t>
            </a:r>
            <a:r>
              <a:rPr lang="en-US" sz="24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Die großen Löcher. Hier schließt du Krokodilklemmen an.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3V (Strom):</a:t>
            </a:r>
            <a:r>
              <a:rPr lang="en-US" sz="24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Liefert Energie für externe LED-Lichter oder kleine Motoren.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GND (Erde):</a:t>
            </a:r>
            <a:r>
              <a:rPr lang="en-US" sz="24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Schließt den Stromkreis. (Ohne GND funktioniert nichts!)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01315" y="7469751"/>
            <a:ext cx="6658809" cy="177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9"/>
              </a:lnSpc>
            </a:pPr>
            <a:r>
              <a:rPr lang="en-US" sz="248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Deine Projekte:</a:t>
            </a:r>
          </a:p>
          <a:p>
            <a:pPr algn="l">
              <a:lnSpc>
                <a:spcPts val="3529"/>
              </a:lnSpc>
            </a:pPr>
            <a:r>
              <a:rPr lang="en-US" sz="248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Steuere eine Servomotor, Baue einen Leitfähigkeitstester oder schließe deine Kopfhörer an (Pin 0 und GND)!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211880"/>
            <a:ext cx="7547279" cy="9996396"/>
          </a:xfrm>
          <a:custGeom>
            <a:avLst/>
            <a:gdLst/>
            <a:ahLst/>
            <a:cxnLst/>
            <a:rect l="l" t="t" r="r" b="b"/>
            <a:pathLst>
              <a:path w="7547279" h="9996396">
                <a:moveTo>
                  <a:pt x="0" y="0"/>
                </a:moveTo>
                <a:lnTo>
                  <a:pt x="7547279" y="0"/>
                </a:lnTo>
                <a:lnTo>
                  <a:pt x="7547279" y="9996396"/>
                </a:lnTo>
                <a:lnTo>
                  <a:pt x="0" y="9996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2" name="TextBox 12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8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8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8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30868" cy="102870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656332" y="214314"/>
            <a:ext cx="17118205" cy="9644059"/>
          </a:xfrm>
          <a:custGeom>
            <a:avLst/>
            <a:gdLst/>
            <a:ahLst/>
            <a:cxnLst/>
            <a:rect l="l" t="t" r="r" b="b"/>
            <a:pathLst>
              <a:path w="17118205" h="9644059">
                <a:moveTo>
                  <a:pt x="0" y="0"/>
                </a:moveTo>
                <a:lnTo>
                  <a:pt x="17118204" y="0"/>
                </a:lnTo>
                <a:lnTo>
                  <a:pt x="17118204" y="9644059"/>
                </a:lnTo>
                <a:lnTo>
                  <a:pt x="0" y="9644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4" name="Freeform 4"/>
          <p:cNvSpPr/>
          <p:nvPr/>
        </p:nvSpPr>
        <p:spPr>
          <a:xfrm>
            <a:off x="8987727" y="2357439"/>
            <a:ext cx="227707" cy="7286622"/>
          </a:xfrm>
          <a:custGeom>
            <a:avLst/>
            <a:gdLst/>
            <a:ahLst/>
            <a:cxnLst/>
            <a:rect l="l" t="t" r="r" b="b"/>
            <a:pathLst>
              <a:path w="227707" h="7286622">
                <a:moveTo>
                  <a:pt x="0" y="0"/>
                </a:moveTo>
                <a:lnTo>
                  <a:pt x="227707" y="0"/>
                </a:lnTo>
                <a:lnTo>
                  <a:pt x="227707" y="7286622"/>
                </a:lnTo>
                <a:lnTo>
                  <a:pt x="0" y="728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5" name="Freeform 5"/>
          <p:cNvSpPr/>
          <p:nvPr/>
        </p:nvSpPr>
        <p:spPr>
          <a:xfrm>
            <a:off x="656332" y="7500937"/>
            <a:ext cx="8130477" cy="2571749"/>
          </a:xfrm>
          <a:custGeom>
            <a:avLst/>
            <a:gdLst/>
            <a:ahLst/>
            <a:cxnLst/>
            <a:rect l="l" t="t" r="r" b="b"/>
            <a:pathLst>
              <a:path w="8130477" h="2571749">
                <a:moveTo>
                  <a:pt x="0" y="0"/>
                </a:moveTo>
                <a:lnTo>
                  <a:pt x="8130477" y="0"/>
                </a:lnTo>
                <a:lnTo>
                  <a:pt x="8130477" y="2571749"/>
                </a:lnTo>
                <a:lnTo>
                  <a:pt x="0" y="2571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6" name="Freeform 6"/>
          <p:cNvSpPr/>
          <p:nvPr/>
        </p:nvSpPr>
        <p:spPr>
          <a:xfrm>
            <a:off x="870644" y="8143874"/>
            <a:ext cx="1326058" cy="1285875"/>
          </a:xfrm>
          <a:custGeom>
            <a:avLst/>
            <a:gdLst/>
            <a:ahLst/>
            <a:cxnLst/>
            <a:rect l="l" t="t" r="r" b="b"/>
            <a:pathLst>
              <a:path w="1326058" h="1285875">
                <a:moveTo>
                  <a:pt x="0" y="0"/>
                </a:moveTo>
                <a:lnTo>
                  <a:pt x="1326058" y="0"/>
                </a:lnTo>
                <a:lnTo>
                  <a:pt x="1326058" y="1285874"/>
                </a:lnTo>
                <a:lnTo>
                  <a:pt x="0" y="12858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7" name="Freeform 7"/>
          <p:cNvSpPr/>
          <p:nvPr/>
        </p:nvSpPr>
        <p:spPr>
          <a:xfrm>
            <a:off x="9644059" y="7500937"/>
            <a:ext cx="8358184" cy="2571749"/>
          </a:xfrm>
          <a:custGeom>
            <a:avLst/>
            <a:gdLst/>
            <a:ahLst/>
            <a:cxnLst/>
            <a:rect l="l" t="t" r="r" b="b"/>
            <a:pathLst>
              <a:path w="8358184" h="2571749">
                <a:moveTo>
                  <a:pt x="0" y="0"/>
                </a:moveTo>
                <a:lnTo>
                  <a:pt x="8358184" y="0"/>
                </a:lnTo>
                <a:lnTo>
                  <a:pt x="8358184" y="2571749"/>
                </a:lnTo>
                <a:lnTo>
                  <a:pt x="0" y="2571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8" name="Freeform 8"/>
          <p:cNvSpPr/>
          <p:nvPr/>
        </p:nvSpPr>
        <p:spPr>
          <a:xfrm>
            <a:off x="10086078" y="8358186"/>
            <a:ext cx="1111746" cy="1071562"/>
          </a:xfrm>
          <a:custGeom>
            <a:avLst/>
            <a:gdLst/>
            <a:ahLst/>
            <a:cxnLst/>
            <a:rect l="l" t="t" r="r" b="b"/>
            <a:pathLst>
              <a:path w="1111746" h="1071562">
                <a:moveTo>
                  <a:pt x="0" y="0"/>
                </a:moveTo>
                <a:lnTo>
                  <a:pt x="1111746" y="0"/>
                </a:lnTo>
                <a:lnTo>
                  <a:pt x="1111746" y="1071562"/>
                </a:lnTo>
                <a:lnTo>
                  <a:pt x="0" y="1071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9" name="Freeform 9"/>
          <p:cNvSpPr/>
          <p:nvPr/>
        </p:nvSpPr>
        <p:spPr>
          <a:xfrm>
            <a:off x="870644" y="3130806"/>
            <a:ext cx="8012466" cy="4146451"/>
          </a:xfrm>
          <a:custGeom>
            <a:avLst/>
            <a:gdLst/>
            <a:ahLst/>
            <a:cxnLst/>
            <a:rect l="l" t="t" r="r" b="b"/>
            <a:pathLst>
              <a:path w="8012466" h="4146451">
                <a:moveTo>
                  <a:pt x="0" y="0"/>
                </a:moveTo>
                <a:lnTo>
                  <a:pt x="8012466" y="0"/>
                </a:lnTo>
                <a:lnTo>
                  <a:pt x="8012466" y="4146451"/>
                </a:lnTo>
                <a:lnTo>
                  <a:pt x="0" y="414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0" name="Freeform 10"/>
          <p:cNvSpPr/>
          <p:nvPr/>
        </p:nvSpPr>
        <p:spPr>
          <a:xfrm>
            <a:off x="9539561" y="3130806"/>
            <a:ext cx="7904666" cy="4090664"/>
          </a:xfrm>
          <a:custGeom>
            <a:avLst/>
            <a:gdLst/>
            <a:ahLst/>
            <a:cxnLst/>
            <a:rect l="l" t="t" r="r" b="b"/>
            <a:pathLst>
              <a:path w="7904666" h="4090664">
                <a:moveTo>
                  <a:pt x="0" y="0"/>
                </a:moveTo>
                <a:lnTo>
                  <a:pt x="7904666" y="0"/>
                </a:lnTo>
                <a:lnTo>
                  <a:pt x="7904666" y="4090664"/>
                </a:lnTo>
                <a:lnTo>
                  <a:pt x="0" y="4090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1" name="TextBox 11"/>
          <p:cNvSpPr txBox="1"/>
          <p:nvPr/>
        </p:nvSpPr>
        <p:spPr>
          <a:xfrm>
            <a:off x="4497132" y="942075"/>
            <a:ext cx="9436605" cy="91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6775" b="1">
                <a:solidFill>
                  <a:srgbClr val="222222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Wie wird programmiert?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1916" y="2446414"/>
            <a:ext cx="6413942" cy="44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3286" b="1">
                <a:solidFill>
                  <a:srgbClr val="222222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Microsoft MakeCode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16553" y="2446414"/>
            <a:ext cx="4865749" cy="44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3286" b="1">
                <a:solidFill>
                  <a:srgbClr val="222222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Python Editor (Für Profis)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48323" y="8369110"/>
            <a:ext cx="6266495" cy="108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997" lvl="1" indent="-230998" algn="l">
              <a:lnSpc>
                <a:spcPts val="2139"/>
              </a:lnSpc>
              <a:buFont typeface="Arial"/>
              <a:buChar char="•"/>
            </a:pPr>
            <a:r>
              <a:rPr lang="en-US" sz="2139" b="1">
                <a:solidFill>
                  <a:srgbClr val="000000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Wie es funktioniert: </a:t>
            </a:r>
            <a:r>
              <a:rPr lang="en-US" sz="2139">
                <a:solidFill>
                  <a:srgbClr val="000000"/>
                </a:solidFill>
                <a:latin typeface="TT Supermolot Neue"/>
                <a:ea typeface="TT Supermolot Neue"/>
                <a:cs typeface="TT Supermolot Neue"/>
                <a:sym typeface="TT Supermolot Neue"/>
              </a:rPr>
              <a:t>Bunte Blöcke werden wie Puzzleteile per Drag-and-Drop zusammengeklickt.</a:t>
            </a:r>
          </a:p>
          <a:p>
            <a:pPr marL="0" lvl="0" indent="0" algn="l">
              <a:lnSpc>
                <a:spcPts val="2139"/>
              </a:lnSpc>
            </a:pPr>
            <a:endParaRPr lang="en-US" sz="2139">
              <a:solidFill>
                <a:srgbClr val="000000"/>
              </a:solidFill>
              <a:latin typeface="TT Supermolot Neue"/>
              <a:ea typeface="TT Supermolot Neue"/>
              <a:cs typeface="TT Supermolot Neue"/>
              <a:sym typeface="TT Supermolot Neue"/>
            </a:endParaRPr>
          </a:p>
          <a:p>
            <a:pPr marL="461997" lvl="1" indent="-230998" algn="l">
              <a:lnSpc>
                <a:spcPts val="2139"/>
              </a:lnSpc>
              <a:buFont typeface="Arial"/>
              <a:buChar char="•"/>
            </a:pPr>
            <a:r>
              <a:rPr lang="en-US" sz="2139" b="1">
                <a:solidFill>
                  <a:srgbClr val="000000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Vorteil: </a:t>
            </a:r>
            <a:r>
              <a:rPr lang="en-US" sz="2139">
                <a:solidFill>
                  <a:srgbClr val="000000"/>
                </a:solidFill>
                <a:latin typeface="TT Supermolot Neue"/>
                <a:ea typeface="TT Supermolot Neue"/>
                <a:cs typeface="TT Supermolot Neue"/>
                <a:sym typeface="TT Supermolot Neue"/>
              </a:rPr>
              <a:t>Super einfach, keine Tippfehler möglich!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40090" y="8299288"/>
            <a:ext cx="6266495" cy="103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1233" lvl="1" indent="-225617" algn="l">
              <a:lnSpc>
                <a:spcPts val="2090"/>
              </a:lnSpc>
              <a:buFont typeface="Arial"/>
              <a:buChar char="•"/>
            </a:pPr>
            <a:r>
              <a:rPr lang="en-US" sz="2090" b="1">
                <a:solidFill>
                  <a:srgbClr val="000000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Wie es funktioniert: </a:t>
            </a:r>
            <a:r>
              <a:rPr lang="en-US" sz="2090">
                <a:solidFill>
                  <a:srgbClr val="000000"/>
                </a:solidFill>
                <a:latin typeface="TT Supermolot Neue"/>
                <a:ea typeface="TT Supermolot Neue"/>
                <a:cs typeface="TT Supermolot Neue"/>
                <a:sym typeface="TT Supermolot Neue"/>
              </a:rPr>
              <a:t>Echter, getippter Text-Code </a:t>
            </a:r>
          </a:p>
          <a:p>
            <a:pPr marL="0" lvl="0" indent="0" algn="l">
              <a:lnSpc>
                <a:spcPts val="2090"/>
              </a:lnSpc>
            </a:pPr>
            <a:endParaRPr lang="en-US" sz="2090">
              <a:solidFill>
                <a:srgbClr val="000000"/>
              </a:solidFill>
              <a:latin typeface="TT Supermolot Neue"/>
              <a:ea typeface="TT Supermolot Neue"/>
              <a:cs typeface="TT Supermolot Neue"/>
              <a:sym typeface="TT Supermolot Neue"/>
            </a:endParaRPr>
          </a:p>
          <a:p>
            <a:pPr marL="451233" lvl="1" indent="-225617" algn="l">
              <a:lnSpc>
                <a:spcPts val="2090"/>
              </a:lnSpc>
              <a:buFont typeface="Arial"/>
              <a:buChar char="•"/>
            </a:pPr>
            <a:r>
              <a:rPr lang="en-US" sz="2090" b="1">
                <a:solidFill>
                  <a:srgbClr val="000000"/>
                </a:solidFill>
                <a:latin typeface="TT Supermolot Neue Bold"/>
                <a:ea typeface="TT Supermolot Neue Bold"/>
                <a:cs typeface="TT Supermolot Neue Bold"/>
                <a:sym typeface="TT Supermolot Neue Bold"/>
              </a:rPr>
              <a:t>Vorteil: </a:t>
            </a:r>
            <a:r>
              <a:rPr lang="en-US" sz="2090">
                <a:solidFill>
                  <a:srgbClr val="000000"/>
                </a:solidFill>
                <a:latin typeface="TT Supermolot Neue"/>
                <a:ea typeface="TT Supermolot Neue"/>
                <a:cs typeface="TT Supermolot Neue"/>
                <a:sym typeface="TT Supermolot Neue"/>
              </a:rPr>
              <a:t>Volle Kontrolle. Du programierst genau wie echte Software-Entwickler auf der ganzen Welt.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5879" y="10019981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1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1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1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30868" cy="102870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3495735" y="5763962"/>
            <a:ext cx="10714028" cy="426960"/>
          </a:xfrm>
          <a:custGeom>
            <a:avLst/>
            <a:gdLst/>
            <a:ahLst/>
            <a:cxnLst/>
            <a:rect l="l" t="t" r="r" b="b"/>
            <a:pathLst>
              <a:path w="10714028" h="426960">
                <a:moveTo>
                  <a:pt x="0" y="0"/>
                </a:moveTo>
                <a:lnTo>
                  <a:pt x="10714028" y="0"/>
                </a:lnTo>
                <a:lnTo>
                  <a:pt x="10714028" y="426960"/>
                </a:lnTo>
                <a:lnTo>
                  <a:pt x="0" y="426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4" name="Freeform 4"/>
          <p:cNvSpPr/>
          <p:nvPr/>
        </p:nvSpPr>
        <p:spPr>
          <a:xfrm>
            <a:off x="2615130" y="5123522"/>
            <a:ext cx="1974690" cy="1707840"/>
          </a:xfrm>
          <a:custGeom>
            <a:avLst/>
            <a:gdLst/>
            <a:ahLst/>
            <a:cxnLst/>
            <a:rect l="l" t="t" r="r" b="b"/>
            <a:pathLst>
              <a:path w="1974690" h="1707840">
                <a:moveTo>
                  <a:pt x="0" y="0"/>
                </a:moveTo>
                <a:lnTo>
                  <a:pt x="1974690" y="0"/>
                </a:lnTo>
                <a:lnTo>
                  <a:pt x="1974690" y="1707840"/>
                </a:lnTo>
                <a:lnTo>
                  <a:pt x="0" y="1707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5" name="Freeform 5"/>
          <p:cNvSpPr/>
          <p:nvPr/>
        </p:nvSpPr>
        <p:spPr>
          <a:xfrm>
            <a:off x="8299035" y="5123522"/>
            <a:ext cx="1761210" cy="1707840"/>
          </a:xfrm>
          <a:custGeom>
            <a:avLst/>
            <a:gdLst/>
            <a:ahLst/>
            <a:cxnLst/>
            <a:rect l="l" t="t" r="r" b="b"/>
            <a:pathLst>
              <a:path w="1761210" h="1707840">
                <a:moveTo>
                  <a:pt x="0" y="0"/>
                </a:moveTo>
                <a:lnTo>
                  <a:pt x="1761210" y="0"/>
                </a:lnTo>
                <a:lnTo>
                  <a:pt x="1761210" y="1707840"/>
                </a:lnTo>
                <a:lnTo>
                  <a:pt x="0" y="1707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6" name="TextBox 6"/>
          <p:cNvSpPr txBox="1"/>
          <p:nvPr/>
        </p:nvSpPr>
        <p:spPr>
          <a:xfrm>
            <a:off x="8867533" y="5431627"/>
            <a:ext cx="624216" cy="105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997" b="1">
                <a:solidFill>
                  <a:srgbClr val="22222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2</a:t>
            </a:r>
          </a:p>
        </p:txBody>
      </p:sp>
      <p:sp>
        <p:nvSpPr>
          <p:cNvPr id="7" name="Freeform 7"/>
          <p:cNvSpPr/>
          <p:nvPr/>
        </p:nvSpPr>
        <p:spPr>
          <a:xfrm>
            <a:off x="13769460" y="5123522"/>
            <a:ext cx="1761210" cy="1707840"/>
          </a:xfrm>
          <a:custGeom>
            <a:avLst/>
            <a:gdLst/>
            <a:ahLst/>
            <a:cxnLst/>
            <a:rect l="l" t="t" r="r" b="b"/>
            <a:pathLst>
              <a:path w="1761210" h="1707840">
                <a:moveTo>
                  <a:pt x="0" y="0"/>
                </a:moveTo>
                <a:lnTo>
                  <a:pt x="1761211" y="0"/>
                </a:lnTo>
                <a:lnTo>
                  <a:pt x="1761211" y="1707840"/>
                </a:lnTo>
                <a:lnTo>
                  <a:pt x="0" y="1707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8" name="TextBox 8"/>
          <p:cNvSpPr txBox="1"/>
          <p:nvPr/>
        </p:nvSpPr>
        <p:spPr>
          <a:xfrm>
            <a:off x="14375317" y="5431627"/>
            <a:ext cx="624216" cy="105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997" b="1">
                <a:solidFill>
                  <a:srgbClr val="22222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>
            <a:off x="1961348" y="2348282"/>
            <a:ext cx="3068775" cy="2988720"/>
          </a:xfrm>
          <a:custGeom>
            <a:avLst/>
            <a:gdLst/>
            <a:ahLst/>
            <a:cxnLst/>
            <a:rect l="l" t="t" r="r" b="b"/>
            <a:pathLst>
              <a:path w="3068775" h="2988720">
                <a:moveTo>
                  <a:pt x="0" y="0"/>
                </a:moveTo>
                <a:lnTo>
                  <a:pt x="3068775" y="0"/>
                </a:lnTo>
                <a:lnTo>
                  <a:pt x="3068775" y="2988720"/>
                </a:lnTo>
                <a:lnTo>
                  <a:pt x="0" y="29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0" name="Freeform 10"/>
          <p:cNvSpPr/>
          <p:nvPr/>
        </p:nvSpPr>
        <p:spPr>
          <a:xfrm>
            <a:off x="7418430" y="2775242"/>
            <a:ext cx="3522420" cy="2561760"/>
          </a:xfrm>
          <a:custGeom>
            <a:avLst/>
            <a:gdLst/>
            <a:ahLst/>
            <a:cxnLst/>
            <a:rect l="l" t="t" r="r" b="b"/>
            <a:pathLst>
              <a:path w="3522420" h="2561760">
                <a:moveTo>
                  <a:pt x="0" y="0"/>
                </a:moveTo>
                <a:lnTo>
                  <a:pt x="3522420" y="0"/>
                </a:lnTo>
                <a:lnTo>
                  <a:pt x="3522420" y="2561760"/>
                </a:lnTo>
                <a:lnTo>
                  <a:pt x="0" y="2561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1" name="Freeform 11"/>
          <p:cNvSpPr/>
          <p:nvPr/>
        </p:nvSpPr>
        <p:spPr>
          <a:xfrm>
            <a:off x="12675375" y="2561762"/>
            <a:ext cx="3282255" cy="2561760"/>
          </a:xfrm>
          <a:custGeom>
            <a:avLst/>
            <a:gdLst/>
            <a:ahLst/>
            <a:cxnLst/>
            <a:rect l="l" t="t" r="r" b="b"/>
            <a:pathLst>
              <a:path w="3282255" h="2561760">
                <a:moveTo>
                  <a:pt x="0" y="0"/>
                </a:moveTo>
                <a:lnTo>
                  <a:pt x="3282256" y="0"/>
                </a:lnTo>
                <a:lnTo>
                  <a:pt x="3282256" y="2561760"/>
                </a:lnTo>
                <a:lnTo>
                  <a:pt x="0" y="2561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2" name="Freeform 12"/>
          <p:cNvSpPr/>
          <p:nvPr/>
        </p:nvSpPr>
        <p:spPr>
          <a:xfrm>
            <a:off x="15290506" y="3202202"/>
            <a:ext cx="1547730" cy="2134800"/>
          </a:xfrm>
          <a:custGeom>
            <a:avLst/>
            <a:gdLst/>
            <a:ahLst/>
            <a:cxnLst/>
            <a:rect l="l" t="t" r="r" b="b"/>
            <a:pathLst>
              <a:path w="1547730" h="2134800">
                <a:moveTo>
                  <a:pt x="0" y="0"/>
                </a:moveTo>
                <a:lnTo>
                  <a:pt x="1547730" y="0"/>
                </a:lnTo>
                <a:lnTo>
                  <a:pt x="1547730" y="2134800"/>
                </a:lnTo>
                <a:lnTo>
                  <a:pt x="0" y="213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3" name="Freeform 13"/>
          <p:cNvSpPr/>
          <p:nvPr/>
        </p:nvSpPr>
        <p:spPr>
          <a:xfrm>
            <a:off x="1307565" y="7258322"/>
            <a:ext cx="4816643" cy="1921320"/>
          </a:xfrm>
          <a:custGeom>
            <a:avLst/>
            <a:gdLst/>
            <a:ahLst/>
            <a:cxnLst/>
            <a:rect l="l" t="t" r="r" b="b"/>
            <a:pathLst>
              <a:path w="4816643" h="1921320">
                <a:moveTo>
                  <a:pt x="0" y="0"/>
                </a:moveTo>
                <a:lnTo>
                  <a:pt x="4816643" y="0"/>
                </a:lnTo>
                <a:lnTo>
                  <a:pt x="4816643" y="1921320"/>
                </a:lnTo>
                <a:lnTo>
                  <a:pt x="0" y="1921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4" name="TextBox 14"/>
          <p:cNvSpPr txBox="1"/>
          <p:nvPr/>
        </p:nvSpPr>
        <p:spPr>
          <a:xfrm>
            <a:off x="1839636" y="7443227"/>
            <a:ext cx="3782012" cy="137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1. Erschaffen: </a:t>
            </a: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Gehe auf die MakeCode-Website. Klicke ein paar Blöcke zusammen (z.B. "Zeige Text: Hallo!").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268913" y="6831362"/>
            <a:ext cx="667125" cy="640440"/>
          </a:xfrm>
          <a:custGeom>
            <a:avLst/>
            <a:gdLst/>
            <a:ahLst/>
            <a:cxnLst/>
            <a:rect l="l" t="t" r="r" b="b"/>
            <a:pathLst>
              <a:path w="667125" h="640440">
                <a:moveTo>
                  <a:pt x="0" y="0"/>
                </a:moveTo>
                <a:lnTo>
                  <a:pt x="667125" y="0"/>
                </a:lnTo>
                <a:lnTo>
                  <a:pt x="667125" y="640440"/>
                </a:lnTo>
                <a:lnTo>
                  <a:pt x="0" y="640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6" name="Freeform 16"/>
          <p:cNvSpPr/>
          <p:nvPr/>
        </p:nvSpPr>
        <p:spPr>
          <a:xfrm>
            <a:off x="6764648" y="7258322"/>
            <a:ext cx="5043465" cy="2561760"/>
          </a:xfrm>
          <a:custGeom>
            <a:avLst/>
            <a:gdLst/>
            <a:ahLst/>
            <a:cxnLst/>
            <a:rect l="l" t="t" r="r" b="b"/>
            <a:pathLst>
              <a:path w="5043465" h="2561760">
                <a:moveTo>
                  <a:pt x="0" y="0"/>
                </a:moveTo>
                <a:lnTo>
                  <a:pt x="5043465" y="0"/>
                </a:lnTo>
                <a:lnTo>
                  <a:pt x="5043465" y="2561760"/>
                </a:lnTo>
                <a:lnTo>
                  <a:pt x="0" y="2561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7" name="TextBox 17"/>
          <p:cNvSpPr txBox="1"/>
          <p:nvPr/>
        </p:nvSpPr>
        <p:spPr>
          <a:xfrm>
            <a:off x="7119985" y="7389302"/>
            <a:ext cx="4332790" cy="205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2. Verbinden: </a:t>
            </a: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Schließe deinen micro:bit mit dem Micro-USB-Kabel an deinen Computer an. (Nutzt du ein iPad? Dann nutze die App und verbinde dich über Bluetooth!)</a:t>
            </a:r>
          </a:p>
        </p:txBody>
      </p:sp>
      <p:sp>
        <p:nvSpPr>
          <p:cNvPr id="18" name="Freeform 18"/>
          <p:cNvSpPr/>
          <p:nvPr/>
        </p:nvSpPr>
        <p:spPr>
          <a:xfrm>
            <a:off x="8739338" y="6831362"/>
            <a:ext cx="667125" cy="640440"/>
          </a:xfrm>
          <a:custGeom>
            <a:avLst/>
            <a:gdLst/>
            <a:ahLst/>
            <a:cxnLst/>
            <a:rect l="l" t="t" r="r" b="b"/>
            <a:pathLst>
              <a:path w="667125" h="640440">
                <a:moveTo>
                  <a:pt x="0" y="0"/>
                </a:moveTo>
                <a:lnTo>
                  <a:pt x="667125" y="0"/>
                </a:lnTo>
                <a:lnTo>
                  <a:pt x="667125" y="640440"/>
                </a:lnTo>
                <a:lnTo>
                  <a:pt x="0" y="640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9" name="Freeform 19"/>
          <p:cNvSpPr/>
          <p:nvPr/>
        </p:nvSpPr>
        <p:spPr>
          <a:xfrm>
            <a:off x="12235073" y="7258322"/>
            <a:ext cx="5043465" cy="2561760"/>
          </a:xfrm>
          <a:custGeom>
            <a:avLst/>
            <a:gdLst/>
            <a:ahLst/>
            <a:cxnLst/>
            <a:rect l="l" t="t" r="r" b="b"/>
            <a:pathLst>
              <a:path w="5043465" h="2561760">
                <a:moveTo>
                  <a:pt x="0" y="0"/>
                </a:moveTo>
                <a:lnTo>
                  <a:pt x="5043465" y="0"/>
                </a:lnTo>
                <a:lnTo>
                  <a:pt x="5043465" y="2561760"/>
                </a:lnTo>
                <a:lnTo>
                  <a:pt x="0" y="2561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20" name="TextBox 20"/>
          <p:cNvSpPr txBox="1"/>
          <p:nvPr/>
        </p:nvSpPr>
        <p:spPr>
          <a:xfrm>
            <a:off x="12590410" y="7463113"/>
            <a:ext cx="4332790" cy="171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3. Herunterladen: </a:t>
            </a: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Klicke auf den lila "Herunterladen"-Knopf. Eine gelbe LED auf der Rückseite des micro:bit blinkt schnell. Sobald sie aufhört, läuft dein Code!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196420" y="6831362"/>
            <a:ext cx="893948" cy="640440"/>
          </a:xfrm>
          <a:custGeom>
            <a:avLst/>
            <a:gdLst/>
            <a:ahLst/>
            <a:cxnLst/>
            <a:rect l="l" t="t" r="r" b="b"/>
            <a:pathLst>
              <a:path w="893948" h="640440">
                <a:moveTo>
                  <a:pt x="0" y="0"/>
                </a:moveTo>
                <a:lnTo>
                  <a:pt x="893948" y="0"/>
                </a:lnTo>
                <a:lnTo>
                  <a:pt x="893948" y="640440"/>
                </a:lnTo>
                <a:lnTo>
                  <a:pt x="0" y="64044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22" name="TextBox 22"/>
          <p:cNvSpPr txBox="1"/>
          <p:nvPr/>
        </p:nvSpPr>
        <p:spPr>
          <a:xfrm>
            <a:off x="679293" y="573959"/>
            <a:ext cx="8004646" cy="161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1"/>
              </a:lnSpc>
            </a:pPr>
            <a:r>
              <a:rPr lang="en-US" sz="5557" b="1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Dein erstes Projekt in 3 einfachen Schritten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51545" y="5431627"/>
            <a:ext cx="367186" cy="105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997" b="1">
                <a:solidFill>
                  <a:srgbClr val="22222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7" tooltip="https://creativecommons.org/licenses/by-sa/4.0/"/>
              </a:rPr>
              <a:t>Creative 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7" tooltip="https://creativecommons.org/licenses/by-sa/4.0/"/>
              </a:rPr>
              <a:t>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7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7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6629400" y="10020300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910" y="0"/>
            <a:ext cx="18558910" cy="10358465"/>
          </a:xfrm>
          <a:custGeom>
            <a:avLst/>
            <a:gdLst/>
            <a:ahLst/>
            <a:cxnLst/>
            <a:rect l="l" t="t" r="r" b="b"/>
            <a:pathLst>
              <a:path w="18558910" h="10358465">
                <a:moveTo>
                  <a:pt x="0" y="0"/>
                </a:moveTo>
                <a:lnTo>
                  <a:pt x="18558910" y="0"/>
                </a:lnTo>
                <a:lnTo>
                  <a:pt x="18558910" y="10358465"/>
                </a:lnTo>
                <a:lnTo>
                  <a:pt x="0" y="1035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6022591" y="3286404"/>
            <a:ext cx="4049027" cy="17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4"/>
              </a:lnSpc>
            </a:pPr>
            <a:r>
              <a:rPr lang="en-US" sz="2236" b="1" dirty="0" err="1">
                <a:solidFill>
                  <a:srgbClr val="16161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Eingabe</a:t>
            </a:r>
            <a:r>
              <a:rPr lang="en-US" sz="2236" b="1" dirty="0">
                <a:solidFill>
                  <a:srgbClr val="16161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(Input)</a:t>
            </a:r>
          </a:p>
          <a:p>
            <a:pPr algn="l">
              <a:lnSpc>
                <a:spcPts val="2744"/>
              </a:lnSpc>
            </a:pP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Sensoren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und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Knöpfe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nehmen</a:t>
            </a:r>
            <a:endParaRPr lang="en-US" sz="2236" dirty="0">
              <a:solidFill>
                <a:srgbClr val="16161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744"/>
              </a:lnSpc>
            </a:pP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Informationen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aus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der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echten</a:t>
            </a:r>
            <a:endParaRPr lang="en-US" sz="2236" dirty="0">
              <a:solidFill>
                <a:srgbClr val="16161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744"/>
              </a:lnSpc>
            </a:pP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Welt auf. (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z.B.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'Es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ist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warm'</a:t>
            </a:r>
          </a:p>
          <a:p>
            <a:pPr algn="l">
              <a:lnSpc>
                <a:spcPts val="2744"/>
              </a:lnSpc>
            </a:pP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oder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 'Knopf A </a:t>
            </a:r>
            <a:r>
              <a:rPr lang="en-US" sz="2236" dirty="0" err="1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gedrückt</a:t>
            </a:r>
            <a:r>
              <a:rPr lang="en-US" sz="2236" dirty="0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').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26327" y="7784936"/>
            <a:ext cx="4216321" cy="161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2042" b="1">
                <a:solidFill>
                  <a:srgbClr val="16161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Verarbeitung (Process)</a:t>
            </a:r>
          </a:p>
          <a:p>
            <a:pPr algn="l">
              <a:lnSpc>
                <a:spcPts val="2560"/>
              </a:lnSpc>
            </a:pPr>
            <a:r>
              <a:rPr lang="en-US" sz="2042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Der Prozessor ist das Gehirn. Er</a:t>
            </a:r>
          </a:p>
          <a:p>
            <a:pPr algn="l">
              <a:lnSpc>
                <a:spcPts val="2560"/>
              </a:lnSpc>
            </a:pPr>
            <a:r>
              <a:rPr lang="en-US" sz="2042">
                <a:solidFill>
                  <a:srgbClr val="161615"/>
                </a:solidFill>
                <a:latin typeface="Quicksand"/>
                <a:ea typeface="Quicksand"/>
                <a:cs typeface="Quicksand"/>
                <a:sym typeface="Quicksand"/>
              </a:rPr>
              <a:t>liest deinen Code und die Inputs und entscheidet, was als Nächstes passieren soll.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080754" y="966613"/>
            <a:ext cx="4791279" cy="2329317"/>
            <a:chOff x="0" y="0"/>
            <a:chExt cx="6388373" cy="31057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88373" cy="3012948"/>
            </a:xfrm>
            <a:custGeom>
              <a:avLst/>
              <a:gdLst/>
              <a:ahLst/>
              <a:cxnLst/>
              <a:rect l="l" t="t" r="r" b="b"/>
              <a:pathLst>
                <a:path w="6388373" h="3012948">
                  <a:moveTo>
                    <a:pt x="0" y="0"/>
                  </a:moveTo>
                  <a:lnTo>
                    <a:pt x="6388373" y="0"/>
                  </a:lnTo>
                  <a:lnTo>
                    <a:pt x="6388373" y="3012948"/>
                  </a:lnTo>
                  <a:lnTo>
                    <a:pt x="0" y="3012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1566" t="-133037" r="-163863" b="-223091"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68770"/>
              <a:ext cx="271841" cy="1168216"/>
            </a:xfrm>
            <a:custGeom>
              <a:avLst/>
              <a:gdLst/>
              <a:ahLst/>
              <a:cxnLst/>
              <a:rect l="l" t="t" r="r" b="b"/>
              <a:pathLst>
                <a:path w="271841" h="1168216">
                  <a:moveTo>
                    <a:pt x="0" y="0"/>
                  </a:moveTo>
                  <a:lnTo>
                    <a:pt x="271841" y="0"/>
                  </a:lnTo>
                  <a:lnTo>
                    <a:pt x="271841" y="1168216"/>
                  </a:lnTo>
                  <a:lnTo>
                    <a:pt x="0" y="1168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7431" t="-16571" r="-5452" b="-13321"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5478" y="364432"/>
              <a:ext cx="5540931" cy="2741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3"/>
                </a:lnSpc>
              </a:pPr>
              <a:r>
                <a:rPr lang="en-US" sz="2235" b="1">
                  <a:solidFill>
                    <a:srgbClr val="161615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Ausgabe (Output)</a:t>
              </a:r>
            </a:p>
            <a:p>
              <a:pPr algn="l">
                <a:lnSpc>
                  <a:spcPts val="2743"/>
                </a:lnSpc>
              </a:pPr>
              <a:r>
                <a:rPr lang="en-US" sz="2235">
                  <a:solidFill>
                    <a:srgbClr val="161615"/>
                  </a:solidFill>
                  <a:latin typeface="Quicksand"/>
                  <a:ea typeface="Quicksand"/>
                  <a:cs typeface="Quicksand"/>
                  <a:sym typeface="Quicksand"/>
                </a:rPr>
                <a:t>Display, Lautspecher und weitere Outputs sorgen dafür dass der micro:bit mit uns interagieren kann.</a:t>
              </a:r>
            </a:p>
            <a:p>
              <a:pPr algn="l">
                <a:lnSpc>
                  <a:spcPts val="2743"/>
                </a:lnSpc>
              </a:pPr>
              <a:r>
                <a:rPr lang="en-US" sz="2235">
                  <a:solidFill>
                    <a:srgbClr val="161615"/>
                  </a:solidFill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54860"/>
            <a:ext cx="9271000" cy="161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468" spc="160">
                <a:solidFill>
                  <a:srgbClr val="232A30"/>
                </a:solidFill>
                <a:latin typeface="Ruda Black"/>
                <a:ea typeface="Ruda Black"/>
                <a:cs typeface="Ruda Black"/>
                <a:sym typeface="Ruda Black"/>
              </a:rPr>
              <a:t>Das Geheimnis aller Computer:</a:t>
            </a:r>
          </a:p>
          <a:p>
            <a:pPr algn="l">
              <a:lnSpc>
                <a:spcPts val="4825"/>
              </a:lnSpc>
            </a:pPr>
            <a:r>
              <a:rPr lang="en-US" sz="4468" spc="160">
                <a:solidFill>
                  <a:srgbClr val="232A30"/>
                </a:solidFill>
                <a:latin typeface="Ruda Black"/>
                <a:ea typeface="Ruda Black"/>
                <a:cs typeface="Ruda Black"/>
                <a:sym typeface="Ruda Black"/>
              </a:rPr>
              <a:t>Das EVA-Prinzip</a:t>
            </a:r>
          </a:p>
          <a:p>
            <a:pPr algn="l">
              <a:lnSpc>
                <a:spcPts val="3205"/>
              </a:lnSpc>
            </a:pPr>
            <a:r>
              <a:rPr lang="en-US" sz="2968" spc="106">
                <a:solidFill>
                  <a:srgbClr val="232A30"/>
                </a:solidFill>
                <a:latin typeface="Open Sans"/>
                <a:ea typeface="Open Sans"/>
                <a:cs typeface="Open Sans"/>
                <a:sym typeface="Open Sans"/>
              </a:rPr>
              <a:t>Eingabe - Verarbeitung - Ausgabe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F0FB84F-4070-B44A-A791-70861F572567}"/>
              </a:ext>
            </a:extLst>
          </p:cNvPr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5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5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5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28" y="0"/>
            <a:ext cx="18266636" cy="10287000"/>
          </a:xfrm>
          <a:custGeom>
            <a:avLst/>
            <a:gdLst/>
            <a:ahLst/>
            <a:cxnLst/>
            <a:rect l="l" t="t" r="r" b="b"/>
            <a:pathLst>
              <a:path w="18266636" h="10287000">
                <a:moveTo>
                  <a:pt x="0" y="0"/>
                </a:moveTo>
                <a:lnTo>
                  <a:pt x="18266635" y="0"/>
                </a:lnTo>
                <a:lnTo>
                  <a:pt x="182666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5152251" y="1793162"/>
            <a:ext cx="8016788" cy="6523661"/>
          </a:xfrm>
          <a:custGeom>
            <a:avLst/>
            <a:gdLst/>
            <a:ahLst/>
            <a:cxnLst/>
            <a:rect l="l" t="t" r="r" b="b"/>
            <a:pathLst>
              <a:path w="8016788" h="6523661">
                <a:moveTo>
                  <a:pt x="0" y="0"/>
                </a:moveTo>
                <a:lnTo>
                  <a:pt x="8016789" y="0"/>
                </a:lnTo>
                <a:lnTo>
                  <a:pt x="8016789" y="6523662"/>
                </a:lnTo>
                <a:lnTo>
                  <a:pt x="0" y="6523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grpSp>
        <p:nvGrpSpPr>
          <p:cNvPr id="4" name="Group 4"/>
          <p:cNvGrpSpPr/>
          <p:nvPr/>
        </p:nvGrpSpPr>
        <p:grpSpPr>
          <a:xfrm>
            <a:off x="7363666" y="8095754"/>
            <a:ext cx="3878075" cy="1768754"/>
            <a:chOff x="0" y="0"/>
            <a:chExt cx="5170766" cy="2358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0766" cy="2358338"/>
            </a:xfrm>
            <a:custGeom>
              <a:avLst/>
              <a:gdLst/>
              <a:ahLst/>
              <a:cxnLst/>
              <a:rect l="l" t="t" r="r" b="b"/>
              <a:pathLst>
                <a:path w="5170766" h="2358338">
                  <a:moveTo>
                    <a:pt x="0" y="0"/>
                  </a:moveTo>
                  <a:lnTo>
                    <a:pt x="5170766" y="0"/>
                  </a:lnTo>
                  <a:lnTo>
                    <a:pt x="5170766" y="2358338"/>
                  </a:lnTo>
                  <a:lnTo>
                    <a:pt x="0" y="2358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4265" y="375811"/>
              <a:ext cx="4208095" cy="1528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4"/>
                </a:lnSpc>
              </a:pPr>
              <a:r>
                <a:rPr lang="en-US" sz="2022" b="1">
                  <a:solidFill>
                    <a:srgbClr val="2D33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Knöpfe A &amp; B: </a:t>
              </a:r>
              <a:r>
                <a:rPr lang="en-US" sz="2022">
                  <a:solidFill>
                    <a:srgbClr val="2D333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Zwei Tasten, die einzeln oder zusammen (A+B) gedrückt werden können, um Aktionen zu starten.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274413" y="7203586"/>
            <a:ext cx="4476814" cy="1472130"/>
            <a:chOff x="0" y="0"/>
            <a:chExt cx="5969085" cy="1962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69085" cy="1962840"/>
            </a:xfrm>
            <a:custGeom>
              <a:avLst/>
              <a:gdLst/>
              <a:ahLst/>
              <a:cxnLst/>
              <a:rect l="l" t="t" r="r" b="b"/>
              <a:pathLst>
                <a:path w="5969085" h="1962840">
                  <a:moveTo>
                    <a:pt x="0" y="0"/>
                  </a:moveTo>
                  <a:lnTo>
                    <a:pt x="5969085" y="0"/>
                  </a:lnTo>
                  <a:lnTo>
                    <a:pt x="5969085" y="1962840"/>
                  </a:lnTo>
                  <a:lnTo>
                    <a:pt x="0" y="196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84265" y="321085"/>
              <a:ext cx="5276818" cy="1158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9"/>
                </a:lnSpc>
              </a:pPr>
              <a:r>
                <a:rPr lang="en-US" sz="2063" b="1">
                  <a:solidFill>
                    <a:srgbClr val="2D33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Goldene Pins: </a:t>
              </a:r>
              <a:r>
                <a:rPr lang="en-US" sz="2063">
                  <a:solidFill>
                    <a:srgbClr val="2D333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25 Verbindungsstreifen am unteren Rand für Strom (3V), Erde (GND) und externe Geräte.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422498"/>
            <a:ext cx="4328502" cy="1911572"/>
            <a:chOff x="0" y="0"/>
            <a:chExt cx="5771337" cy="25487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71337" cy="2548763"/>
            </a:xfrm>
            <a:custGeom>
              <a:avLst/>
              <a:gdLst/>
              <a:ahLst/>
              <a:cxnLst/>
              <a:rect l="l" t="t" r="r" b="b"/>
              <a:pathLst>
                <a:path w="5771337" h="2548763">
                  <a:moveTo>
                    <a:pt x="0" y="0"/>
                  </a:moveTo>
                  <a:lnTo>
                    <a:pt x="5771337" y="0"/>
                  </a:lnTo>
                  <a:lnTo>
                    <a:pt x="5771337" y="2548763"/>
                  </a:lnTo>
                  <a:lnTo>
                    <a:pt x="0" y="2548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11217" y="475421"/>
              <a:ext cx="4709059" cy="1528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7"/>
                </a:lnSpc>
              </a:pPr>
              <a:r>
                <a:rPr lang="en-US" sz="2042" b="1">
                  <a:solidFill>
                    <a:srgbClr val="2D33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5x5 LED-Display: </a:t>
              </a:r>
              <a:r>
                <a:rPr lang="en-US" sz="2042">
                  <a:solidFill>
                    <a:srgbClr val="2D333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25 kleine Lichter für Bilder, Wörter und Zahlen. (Geheimtipp: Sie funktionieren rückwärts auch als Lichtsensor!)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10162" y="1341214"/>
            <a:ext cx="4328502" cy="1768754"/>
            <a:chOff x="0" y="0"/>
            <a:chExt cx="5771337" cy="23583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71337" cy="2358338"/>
            </a:xfrm>
            <a:custGeom>
              <a:avLst/>
              <a:gdLst/>
              <a:ahLst/>
              <a:cxnLst/>
              <a:rect l="l" t="t" r="r" b="b"/>
              <a:pathLst>
                <a:path w="5771337" h="2358338">
                  <a:moveTo>
                    <a:pt x="0" y="0"/>
                  </a:moveTo>
                  <a:lnTo>
                    <a:pt x="5771337" y="0"/>
                  </a:lnTo>
                  <a:lnTo>
                    <a:pt x="5771337" y="2358338"/>
                  </a:lnTo>
                  <a:lnTo>
                    <a:pt x="0" y="2358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28109" y="335718"/>
              <a:ext cx="4441878" cy="1539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9"/>
                </a:lnSpc>
              </a:pPr>
              <a:r>
                <a:rPr lang="en-US" sz="2063" b="1">
                  <a:solidFill>
                    <a:srgbClr val="2D33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Touch-Logo: </a:t>
              </a:r>
              <a:r>
                <a:rPr lang="en-US" sz="2063">
                  <a:solidFill>
                    <a:srgbClr val="2D333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Das goldene Logo ist berührungsempfindlich – wie dein Smartphone-Bildschirm. (Nur bei Version 2).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867302" y="3921783"/>
            <a:ext cx="4174698" cy="1620442"/>
            <a:chOff x="0" y="0"/>
            <a:chExt cx="5566264" cy="21605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566264" cy="2160589"/>
            </a:xfrm>
            <a:custGeom>
              <a:avLst/>
              <a:gdLst/>
              <a:ahLst/>
              <a:cxnLst/>
              <a:rect l="l" t="t" r="r" b="b"/>
              <a:pathLst>
                <a:path w="5566264" h="2160589">
                  <a:moveTo>
                    <a:pt x="0" y="0"/>
                  </a:moveTo>
                  <a:lnTo>
                    <a:pt x="5566264" y="0"/>
                  </a:lnTo>
                  <a:lnTo>
                    <a:pt x="5566264" y="2160589"/>
                  </a:lnTo>
                  <a:lnTo>
                    <a:pt x="0" y="2160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23036" y="432148"/>
              <a:ext cx="4041107" cy="1190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14"/>
                </a:lnSpc>
              </a:pPr>
              <a:r>
                <a:rPr lang="en-US" sz="2104" b="1">
                  <a:solidFill>
                    <a:srgbClr val="2D33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Mikrofon-LED: </a:t>
              </a:r>
              <a:r>
                <a:rPr lang="en-US" sz="2104">
                  <a:solidFill>
                    <a:srgbClr val="2D333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Leuchtet auf, wenn dein micro:bit Geräusche misst.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1652" y="1108716"/>
            <a:ext cx="6337191" cy="97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25"/>
              </a:lnSpc>
            </a:pPr>
            <a:r>
              <a:rPr lang="en-US" sz="5661" b="1">
                <a:solidFill>
                  <a:srgbClr val="2D333F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Bauplan: Die Vorderseite</a:t>
            </a:r>
          </a:p>
        </p:txBody>
      </p:sp>
      <p:sp>
        <p:nvSpPr>
          <p:cNvPr id="20" name="AutoShape 20"/>
          <p:cNvSpPr/>
          <p:nvPr/>
        </p:nvSpPr>
        <p:spPr>
          <a:xfrm flipH="1" flipV="1">
            <a:off x="11010747" y="6609084"/>
            <a:ext cx="1263666" cy="72381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AT"/>
          </a:p>
        </p:txBody>
      </p:sp>
      <p:sp>
        <p:nvSpPr>
          <p:cNvPr id="21" name="TextBox 21"/>
          <p:cNvSpPr txBox="1"/>
          <p:nvPr/>
        </p:nvSpPr>
        <p:spPr>
          <a:xfrm>
            <a:off x="1001652" y="365488"/>
            <a:ext cx="6337191" cy="103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85"/>
              </a:lnSpc>
            </a:pPr>
            <a:r>
              <a:rPr lang="en-US" sz="6061" b="1">
                <a:solidFill>
                  <a:srgbClr val="2D333F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micro:bit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6313" y="9902608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9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9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9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1011"/>
          </a:xfrm>
          <a:custGeom>
            <a:avLst/>
            <a:gdLst/>
            <a:ahLst/>
            <a:cxnLst/>
            <a:rect l="l" t="t" r="r" b="b"/>
            <a:pathLst>
              <a:path w="18288000" h="10291011">
                <a:moveTo>
                  <a:pt x="0" y="0"/>
                </a:moveTo>
                <a:lnTo>
                  <a:pt x="18288000" y="0"/>
                </a:lnTo>
                <a:lnTo>
                  <a:pt x="18288000" y="10291011"/>
                </a:lnTo>
                <a:lnTo>
                  <a:pt x="0" y="10291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Freeform 3"/>
          <p:cNvSpPr/>
          <p:nvPr/>
        </p:nvSpPr>
        <p:spPr>
          <a:xfrm>
            <a:off x="401701" y="2494831"/>
            <a:ext cx="10199538" cy="7037681"/>
          </a:xfrm>
          <a:custGeom>
            <a:avLst/>
            <a:gdLst/>
            <a:ahLst/>
            <a:cxnLst/>
            <a:rect l="l" t="t" r="r" b="b"/>
            <a:pathLst>
              <a:path w="10199538" h="7037681">
                <a:moveTo>
                  <a:pt x="0" y="0"/>
                </a:moveTo>
                <a:lnTo>
                  <a:pt x="10199538" y="0"/>
                </a:lnTo>
                <a:lnTo>
                  <a:pt x="10199538" y="7037681"/>
                </a:lnTo>
                <a:lnTo>
                  <a:pt x="0" y="7037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grpSp>
        <p:nvGrpSpPr>
          <p:cNvPr id="4" name="Group 4"/>
          <p:cNvGrpSpPr/>
          <p:nvPr/>
        </p:nvGrpSpPr>
        <p:grpSpPr>
          <a:xfrm>
            <a:off x="10762346" y="890827"/>
            <a:ext cx="7440035" cy="8367473"/>
            <a:chOff x="0" y="0"/>
            <a:chExt cx="9920047" cy="11156631"/>
          </a:xfrm>
        </p:grpSpPr>
        <p:sp>
          <p:nvSpPr>
            <p:cNvPr id="5" name="Freeform 5"/>
            <p:cNvSpPr/>
            <p:nvPr/>
          </p:nvSpPr>
          <p:spPr>
            <a:xfrm>
              <a:off x="48805" y="0"/>
              <a:ext cx="9871242" cy="2299368"/>
            </a:xfrm>
            <a:custGeom>
              <a:avLst/>
              <a:gdLst/>
              <a:ahLst/>
              <a:cxnLst/>
              <a:rect l="l" t="t" r="r" b="b"/>
              <a:pathLst>
                <a:path w="9871242" h="2299368">
                  <a:moveTo>
                    <a:pt x="0" y="0"/>
                  </a:moveTo>
                  <a:lnTo>
                    <a:pt x="9871242" y="0"/>
                  </a:lnTo>
                  <a:lnTo>
                    <a:pt x="9871242" y="2299368"/>
                  </a:lnTo>
                  <a:lnTo>
                    <a:pt x="0" y="2299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6" name="Freeform 6"/>
            <p:cNvSpPr/>
            <p:nvPr/>
          </p:nvSpPr>
          <p:spPr>
            <a:xfrm>
              <a:off x="48805" y="2288674"/>
              <a:ext cx="9871242" cy="1721853"/>
            </a:xfrm>
            <a:custGeom>
              <a:avLst/>
              <a:gdLst/>
              <a:ahLst/>
              <a:cxnLst/>
              <a:rect l="l" t="t" r="r" b="b"/>
              <a:pathLst>
                <a:path w="9871242" h="1721853">
                  <a:moveTo>
                    <a:pt x="0" y="0"/>
                  </a:moveTo>
                  <a:lnTo>
                    <a:pt x="9871242" y="0"/>
                  </a:lnTo>
                  <a:lnTo>
                    <a:pt x="9871242" y="1721852"/>
                  </a:lnTo>
                  <a:lnTo>
                    <a:pt x="0" y="1721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805" y="3999832"/>
              <a:ext cx="9773632" cy="2299368"/>
            </a:xfrm>
            <a:custGeom>
              <a:avLst/>
              <a:gdLst/>
              <a:ahLst/>
              <a:cxnLst/>
              <a:rect l="l" t="t" r="r" b="b"/>
              <a:pathLst>
                <a:path w="9773632" h="2299368">
                  <a:moveTo>
                    <a:pt x="0" y="0"/>
                  </a:moveTo>
                  <a:lnTo>
                    <a:pt x="9773632" y="0"/>
                  </a:lnTo>
                  <a:lnTo>
                    <a:pt x="9773632" y="2299368"/>
                  </a:lnTo>
                  <a:lnTo>
                    <a:pt x="0" y="2299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98"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805" y="6288505"/>
              <a:ext cx="9871242" cy="2588126"/>
            </a:xfrm>
            <a:custGeom>
              <a:avLst/>
              <a:gdLst/>
              <a:ahLst/>
              <a:cxnLst/>
              <a:rect l="l" t="t" r="r" b="b"/>
              <a:pathLst>
                <a:path w="9871242" h="2588126">
                  <a:moveTo>
                    <a:pt x="0" y="0"/>
                  </a:moveTo>
                  <a:lnTo>
                    <a:pt x="9871242" y="0"/>
                  </a:lnTo>
                  <a:lnTo>
                    <a:pt x="9871242" y="2588127"/>
                  </a:lnTo>
                  <a:lnTo>
                    <a:pt x="0" y="2588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9146021"/>
              <a:ext cx="9871242" cy="2010611"/>
            </a:xfrm>
            <a:custGeom>
              <a:avLst/>
              <a:gdLst/>
              <a:ahLst/>
              <a:cxnLst/>
              <a:rect l="l" t="t" r="r" b="b"/>
              <a:pathLst>
                <a:path w="9871242" h="2010611">
                  <a:moveTo>
                    <a:pt x="0" y="0"/>
                  </a:moveTo>
                  <a:lnTo>
                    <a:pt x="9871242" y="0"/>
                  </a:lnTo>
                  <a:lnTo>
                    <a:pt x="9871242" y="2010610"/>
                  </a:lnTo>
                  <a:lnTo>
                    <a:pt x="0" y="201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128000" y="9434779"/>
              <a:ext cx="1454484" cy="1155032"/>
            </a:xfrm>
            <a:custGeom>
              <a:avLst/>
              <a:gdLst/>
              <a:ahLst/>
              <a:cxnLst/>
              <a:rect l="l" t="t" r="r" b="b"/>
              <a:pathLst>
                <a:path w="1454484" h="1155032">
                  <a:moveTo>
                    <a:pt x="0" y="0"/>
                  </a:moveTo>
                  <a:lnTo>
                    <a:pt x="1454484" y="0"/>
                  </a:lnTo>
                  <a:lnTo>
                    <a:pt x="1454484" y="1155031"/>
                  </a:lnTo>
                  <a:lnTo>
                    <a:pt x="0" y="1155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35370" y="9530066"/>
              <a:ext cx="6583680" cy="130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6"/>
                </a:lnSpc>
              </a:pPr>
              <a:r>
                <a:rPr lang="en-US" sz="2385" b="1">
                  <a:solidFill>
                    <a:srgbClr val="33333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Der Prozessor (Das Gehirn): </a:t>
              </a:r>
              <a:r>
                <a:rPr lang="en-US" sz="2385" b="1">
                  <a:solidFill>
                    <a:srgbClr val="333333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Führt deinen Code aus und enthält ein eingebautes Thermometer.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84175" y="684376"/>
              <a:ext cx="7412736" cy="119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5"/>
                </a:lnSpc>
              </a:pPr>
              <a:r>
                <a:rPr lang="en-US" sz="2199" b="1">
                  <a:solidFill>
                    <a:srgbClr val="33333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Die Sensoren: </a:t>
              </a:r>
              <a:r>
                <a:rPr lang="en-US" sz="2199" b="1">
                  <a:solidFill>
                    <a:srgbClr val="333333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Ein Kompass für Magnetfelder und ein Beschleunigungssensor für Bewegungen.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84175" y="2840820"/>
              <a:ext cx="6778752" cy="803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5"/>
                </a:lnSpc>
              </a:pPr>
              <a:r>
                <a:rPr lang="en-US" sz="2199" b="1">
                  <a:solidFill>
                    <a:srgbClr val="33333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Die Antenne: </a:t>
              </a:r>
              <a:r>
                <a:rPr lang="en-US" sz="2199" b="1">
                  <a:solidFill>
                    <a:srgbClr val="333333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Für unsichtbare Funk- und Bluetooth-Signale.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84175" y="4660061"/>
              <a:ext cx="8096336" cy="119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5"/>
                </a:lnSpc>
              </a:pPr>
              <a:r>
                <a:rPr lang="en-US" sz="2199" b="1">
                  <a:solidFill>
                    <a:srgbClr val="33333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Lautsprecher &amp; Mikrofon: </a:t>
              </a:r>
              <a:r>
                <a:rPr lang="en-US" sz="2199" b="1">
                  <a:solidFill>
                    <a:srgbClr val="333333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Für Musik, Geräusche und Klatscherkennung (Nur bei Version 2).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84175" y="6940550"/>
              <a:ext cx="8096336" cy="165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15"/>
                </a:lnSpc>
              </a:pPr>
              <a:r>
                <a:rPr lang="en-US" sz="2236" b="1">
                  <a:solidFill>
                    <a:srgbClr val="33333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Anschlüsse &amp; Reset Knopf: </a:t>
              </a:r>
              <a:r>
                <a:rPr lang="en-US" sz="2236" b="1">
                  <a:solidFill>
                    <a:srgbClr val="333333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Micro-USB-Buchse (für Daten und Strom), Batterieanschluss und der Reset-Knopf (neustarten oder schlafen legen).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56809" y="1022505"/>
            <a:ext cx="6337191" cy="97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25"/>
              </a:lnSpc>
            </a:pPr>
            <a:r>
              <a:rPr lang="en-US" sz="5661" b="1">
                <a:solidFill>
                  <a:srgbClr val="2D333F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Bauplan: Die Rückseite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6809" y="279278"/>
            <a:ext cx="6337191" cy="103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85"/>
              </a:lnSpc>
            </a:pPr>
            <a:r>
              <a:rPr lang="en-US" sz="6061" b="1">
                <a:solidFill>
                  <a:srgbClr val="2D333F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micro:bit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0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0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10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440400" cy="103251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6951658" y="9991090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3226" y="0"/>
            <a:ext cx="18986801" cy="10287000"/>
          </a:xfrm>
          <a:custGeom>
            <a:avLst/>
            <a:gdLst/>
            <a:ahLst/>
            <a:cxnLst/>
            <a:rect l="l" t="t" r="r" b="b"/>
            <a:pathLst>
              <a:path w="18986801" h="10597288">
                <a:moveTo>
                  <a:pt x="0" y="0"/>
                </a:moveTo>
                <a:lnTo>
                  <a:pt x="18986802" y="0"/>
                </a:lnTo>
                <a:lnTo>
                  <a:pt x="18986802" y="10597288"/>
                </a:lnTo>
                <a:lnTo>
                  <a:pt x="0" y="10597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16"/>
            </a:stretch>
          </a:blipFill>
        </p:spPr>
        <p:txBody>
          <a:bodyPr/>
          <a:lstStyle/>
          <a:p>
            <a:endParaRPr lang="en-AT" dirty="0"/>
          </a:p>
        </p:txBody>
      </p:sp>
      <p:sp>
        <p:nvSpPr>
          <p:cNvPr id="3" name="TextBox 3"/>
          <p:cNvSpPr txBox="1"/>
          <p:nvPr/>
        </p:nvSpPr>
        <p:spPr>
          <a:xfrm rot="5400000">
            <a:off x="15160999" y="5609625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3694"/>
            <a:ext cx="15656940" cy="8738761"/>
          </a:xfrm>
          <a:custGeom>
            <a:avLst/>
            <a:gdLst/>
            <a:ahLst/>
            <a:cxnLst/>
            <a:rect l="l" t="t" r="r" b="b"/>
            <a:pathLst>
              <a:path w="15656940" h="8738761">
                <a:moveTo>
                  <a:pt x="0" y="0"/>
                </a:moveTo>
                <a:lnTo>
                  <a:pt x="15656940" y="0"/>
                </a:lnTo>
                <a:lnTo>
                  <a:pt x="15656940" y="8738760"/>
                </a:lnTo>
                <a:lnTo>
                  <a:pt x="0" y="873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6788855" y="9077332"/>
            <a:ext cx="4672537" cy="92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3"/>
              </a:lnSpc>
            </a:pPr>
            <a:r>
              <a:rPr lang="en-US" sz="1910" b="1" spc="-3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Schall (V2): </a:t>
            </a:r>
            <a:r>
              <a:rPr lang="en-US" sz="1910" spc="-3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Das eingebaute Mikrofon erkennt wenn es laut ist!</a:t>
            </a:r>
          </a:p>
          <a:p>
            <a:pPr algn="ctr">
              <a:lnSpc>
                <a:spcPts val="2483"/>
              </a:lnSpc>
            </a:pPr>
            <a:r>
              <a:rPr lang="en-US" sz="1910" spc="-3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(Damit könntest Du einen Alarm auslösen)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6652" y="238544"/>
            <a:ext cx="5726130" cy="174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49"/>
              </a:lnSpc>
            </a:pPr>
            <a:r>
              <a:rPr lang="en-US" sz="5035" b="1" spc="95">
                <a:solidFill>
                  <a:srgbClr val="4140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Superkraft 2:</a:t>
            </a:r>
          </a:p>
          <a:p>
            <a:pPr algn="just">
              <a:lnSpc>
                <a:spcPts val="7049"/>
              </a:lnSpc>
            </a:pPr>
            <a:r>
              <a:rPr lang="en-US" sz="5035" b="1" spc="95">
                <a:solidFill>
                  <a:srgbClr val="4140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Die Umwelt spüren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86307" y="4130252"/>
            <a:ext cx="4165765" cy="122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2052" b="1" spc="45">
                <a:solidFill>
                  <a:srgbClr val="1D1D1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Temperatur: </a:t>
            </a:r>
            <a:r>
              <a:rPr lang="en-US" sz="2052" spc="45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Der Sensor im Gehirn des</a:t>
            </a:r>
          </a:p>
          <a:p>
            <a:pPr algn="ctr">
              <a:lnSpc>
                <a:spcPts val="2351"/>
              </a:lnSpc>
            </a:pPr>
            <a:r>
              <a:rPr lang="en-US" sz="2026" spc="50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micro:bit misst, wie warm oder kalt die</a:t>
            </a:r>
          </a:p>
          <a:p>
            <a:pPr algn="ctr">
              <a:lnSpc>
                <a:spcPts val="2377"/>
              </a:lnSpc>
            </a:pPr>
            <a:r>
              <a:rPr lang="en-US" sz="2049" spc="22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Luft im Raum ist. (Perfekt für ein</a:t>
            </a:r>
          </a:p>
          <a:p>
            <a:pPr algn="ctr">
              <a:lnSpc>
                <a:spcPts val="2599"/>
              </a:lnSpc>
            </a:pPr>
            <a:r>
              <a:rPr lang="en-US" sz="2241" spc="-24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Outdoor-Thermometer!)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94004" y="4120727"/>
            <a:ext cx="4378314" cy="12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1"/>
              </a:lnSpc>
            </a:pPr>
            <a:r>
              <a:rPr lang="en-US" sz="2058" b="1" spc="30">
                <a:solidFill>
                  <a:srgbClr val="1D1D1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Licht: </a:t>
            </a:r>
            <a:r>
              <a:rPr lang="en-US" sz="2058" spc="30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Ein cleverer Trick: Das LED-Display</a:t>
            </a:r>
          </a:p>
          <a:p>
            <a:pPr algn="ctr">
              <a:lnSpc>
                <a:spcPts val="2319"/>
              </a:lnSpc>
            </a:pPr>
            <a:r>
              <a:rPr lang="en-US" sz="1955" spc="78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funktioniert rückwärts als Lichtsensor</a:t>
            </a:r>
          </a:p>
          <a:p>
            <a:pPr algn="ctr">
              <a:lnSpc>
                <a:spcPts val="2302"/>
              </a:lnSpc>
            </a:pPr>
            <a:r>
              <a:rPr lang="en-US" sz="1941" spc="81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 erkennt, ob es hell oder dunkel ist.</a:t>
            </a:r>
          </a:p>
          <a:p>
            <a:pPr algn="ctr">
              <a:lnSpc>
                <a:spcPts val="2497"/>
              </a:lnSpc>
            </a:pPr>
            <a:r>
              <a:rPr lang="en-US" sz="2105" spc="16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(Baue ein automatisches Nachtlicht!)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8986" y="7731376"/>
            <a:ext cx="3737551" cy="87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2055" b="1" spc="41">
                <a:solidFill>
                  <a:srgbClr val="1D1D1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Magnetismus: </a:t>
            </a:r>
            <a:r>
              <a:rPr lang="en-US" sz="2055" spc="41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Der eingebaute</a:t>
            </a:r>
          </a:p>
          <a:p>
            <a:pPr algn="ctr">
              <a:lnSpc>
                <a:spcPts val="2290"/>
              </a:lnSpc>
            </a:pPr>
            <a:r>
              <a:rPr lang="en-US" sz="2008" spc="54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digitale Kompass findet immer den</a:t>
            </a:r>
          </a:p>
          <a:p>
            <a:pPr algn="ctr">
              <a:lnSpc>
                <a:spcPts val="2267"/>
              </a:lnSpc>
            </a:pPr>
            <a:r>
              <a:rPr lang="en-US" sz="1989" spc="69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magnetischen Nordpol.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61393" y="7725714"/>
            <a:ext cx="4440607" cy="11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994" b="1" spc="71">
                <a:solidFill>
                  <a:srgbClr val="1D1D1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Bewegung:</a:t>
            </a:r>
            <a:r>
              <a:rPr lang="en-US" sz="1994" spc="71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Der Beschleunigungssensor</a:t>
            </a:r>
          </a:p>
          <a:p>
            <a:pPr algn="ctr">
              <a:lnSpc>
                <a:spcPts val="2309"/>
              </a:lnSpc>
            </a:pPr>
            <a:r>
              <a:rPr lang="en-US" sz="2063" spc="41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spürt, ob du den micro:bit neigst, auf den</a:t>
            </a:r>
          </a:p>
          <a:p>
            <a:pPr algn="ctr">
              <a:lnSpc>
                <a:spcPts val="2324"/>
              </a:lnSpc>
            </a:pPr>
            <a:r>
              <a:rPr lang="en-US" sz="2077" spc="10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Kopf stellst oder kräftig schüttelst.</a:t>
            </a:r>
          </a:p>
          <a:p>
            <a:pPr algn="ctr">
              <a:lnSpc>
                <a:spcPts val="2345"/>
              </a:lnSpc>
            </a:pPr>
            <a:r>
              <a:rPr lang="en-US" sz="2096" spc="18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(Ideal für einen Schrittzähler!)</a:t>
            </a:r>
          </a:p>
        </p:txBody>
      </p:sp>
      <p:sp>
        <p:nvSpPr>
          <p:cNvPr id="9" name="Freeform 9"/>
          <p:cNvSpPr/>
          <p:nvPr/>
        </p:nvSpPr>
        <p:spPr>
          <a:xfrm rot="3484443">
            <a:off x="8147191" y="6628231"/>
            <a:ext cx="2133950" cy="1870108"/>
          </a:xfrm>
          <a:custGeom>
            <a:avLst/>
            <a:gdLst/>
            <a:ahLst/>
            <a:cxnLst/>
            <a:rect l="l" t="t" r="r" b="b"/>
            <a:pathLst>
              <a:path w="2133950" h="1870108">
                <a:moveTo>
                  <a:pt x="0" y="0"/>
                </a:moveTo>
                <a:lnTo>
                  <a:pt x="2133950" y="0"/>
                </a:lnTo>
                <a:lnTo>
                  <a:pt x="2133950" y="1870108"/>
                </a:lnTo>
                <a:lnTo>
                  <a:pt x="0" y="1870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320"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0" name="Freeform 10"/>
          <p:cNvSpPr/>
          <p:nvPr/>
        </p:nvSpPr>
        <p:spPr>
          <a:xfrm>
            <a:off x="7948039" y="7293972"/>
            <a:ext cx="2219218" cy="1802410"/>
          </a:xfrm>
          <a:custGeom>
            <a:avLst/>
            <a:gdLst/>
            <a:ahLst/>
            <a:cxnLst/>
            <a:rect l="l" t="t" r="r" b="b"/>
            <a:pathLst>
              <a:path w="2219218" h="1802410">
                <a:moveTo>
                  <a:pt x="0" y="0"/>
                </a:moveTo>
                <a:lnTo>
                  <a:pt x="2219218" y="0"/>
                </a:lnTo>
                <a:lnTo>
                  <a:pt x="2219218" y="1802410"/>
                </a:lnTo>
                <a:lnTo>
                  <a:pt x="0" y="1802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1" name="Freeform 11"/>
          <p:cNvSpPr/>
          <p:nvPr/>
        </p:nvSpPr>
        <p:spPr>
          <a:xfrm rot="3484443">
            <a:off x="8656062" y="2630841"/>
            <a:ext cx="1262549" cy="1477843"/>
          </a:xfrm>
          <a:custGeom>
            <a:avLst/>
            <a:gdLst/>
            <a:ahLst/>
            <a:cxnLst/>
            <a:rect l="l" t="t" r="r" b="b"/>
            <a:pathLst>
              <a:path w="1262549" h="1477843">
                <a:moveTo>
                  <a:pt x="0" y="0"/>
                </a:moveTo>
                <a:lnTo>
                  <a:pt x="1262549" y="0"/>
                </a:lnTo>
                <a:lnTo>
                  <a:pt x="1262549" y="1477842"/>
                </a:lnTo>
                <a:lnTo>
                  <a:pt x="0" y="1477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069" t="-26543"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2" name="Freeform 12"/>
          <p:cNvSpPr/>
          <p:nvPr/>
        </p:nvSpPr>
        <p:spPr>
          <a:xfrm>
            <a:off x="7948039" y="1088209"/>
            <a:ext cx="2219218" cy="1802410"/>
          </a:xfrm>
          <a:custGeom>
            <a:avLst/>
            <a:gdLst/>
            <a:ahLst/>
            <a:cxnLst/>
            <a:rect l="l" t="t" r="r" b="b"/>
            <a:pathLst>
              <a:path w="2219218" h="1802410">
                <a:moveTo>
                  <a:pt x="0" y="0"/>
                </a:moveTo>
                <a:lnTo>
                  <a:pt x="2219218" y="0"/>
                </a:lnTo>
                <a:lnTo>
                  <a:pt x="2219218" y="1802410"/>
                </a:lnTo>
                <a:lnTo>
                  <a:pt x="0" y="1802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13" name="TextBox 13"/>
          <p:cNvSpPr txBox="1"/>
          <p:nvPr/>
        </p:nvSpPr>
        <p:spPr>
          <a:xfrm>
            <a:off x="7158083" y="476391"/>
            <a:ext cx="4112167" cy="61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3"/>
              </a:lnSpc>
            </a:pPr>
            <a:r>
              <a:rPr lang="en-US" sz="1910" b="1" spc="-3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Druck: </a:t>
            </a:r>
            <a:r>
              <a:rPr lang="en-US" sz="1910" spc="-3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Starte deinen Code per Knopfdruck! Auf die Plätze, fertig, los!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7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7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7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30868" cy="10287000"/>
          </a:xfrm>
          <a:custGeom>
            <a:avLst/>
            <a:gdLst/>
            <a:ahLst/>
            <a:cxnLst/>
            <a:rect l="l" t="t" r="r" b="b"/>
            <a:pathLst>
              <a:path w="18430868" h="10287000">
                <a:moveTo>
                  <a:pt x="0" y="0"/>
                </a:moveTo>
                <a:lnTo>
                  <a:pt x="18430868" y="0"/>
                </a:lnTo>
                <a:lnTo>
                  <a:pt x="184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3" name="TextBox 3"/>
          <p:cNvSpPr txBox="1"/>
          <p:nvPr/>
        </p:nvSpPr>
        <p:spPr>
          <a:xfrm>
            <a:off x="867507" y="614071"/>
            <a:ext cx="9114553" cy="122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7"/>
              </a:lnSpc>
            </a:pPr>
            <a:r>
              <a:rPr lang="en-US" sz="7169" spc="164">
                <a:solidFill>
                  <a:srgbClr val="3E3E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Superkraft 3: Telepathie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10321" y="5164538"/>
            <a:ext cx="332783" cy="21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9"/>
              </a:lnSpc>
            </a:pPr>
            <a:r>
              <a:rPr lang="en-US" sz="1178" spc="104">
                <a:solidFill>
                  <a:srgbClr val="4833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8597" y="6787455"/>
            <a:ext cx="3776803" cy="481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03" dirty="0">
                <a:solidFill>
                  <a:srgbClr val="052A2E"/>
                </a:solidFill>
                <a:latin typeface="Ruda Black"/>
                <a:ea typeface="Ruda Black"/>
                <a:cs typeface="Ruda Black"/>
                <a:sym typeface="Ruda Black"/>
              </a:rPr>
              <a:t>Die FUNK-</a:t>
            </a:r>
            <a:r>
              <a:rPr lang="en-US" sz="2799" spc="103" dirty="0" err="1">
                <a:solidFill>
                  <a:srgbClr val="052A2E"/>
                </a:solidFill>
                <a:latin typeface="Ruda Black"/>
                <a:ea typeface="Ruda Black"/>
                <a:cs typeface="Ruda Black"/>
                <a:sym typeface="Ruda Black"/>
              </a:rPr>
              <a:t>Funktion</a:t>
            </a:r>
            <a:endParaRPr lang="en-US" sz="2799" spc="103" dirty="0">
              <a:solidFill>
                <a:srgbClr val="052A2E"/>
              </a:solidFill>
              <a:latin typeface="Ruda Black"/>
              <a:ea typeface="Ruda Black"/>
              <a:cs typeface="Ruda Black"/>
              <a:sym typeface="Ruda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4707" y="7702962"/>
            <a:ext cx="4082753" cy="135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3"/>
              </a:lnSpc>
            </a:pPr>
            <a:r>
              <a:rPr lang="en-US" sz="2205" spc="108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Dein micro:bit hat eine kleine</a:t>
            </a:r>
          </a:p>
          <a:p>
            <a:pPr algn="l">
              <a:lnSpc>
                <a:spcPts val="2633"/>
              </a:lnSpc>
            </a:pPr>
            <a:r>
              <a:rPr lang="en-US" sz="2205" spc="108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Antenne. Er kann geheime</a:t>
            </a:r>
          </a:p>
          <a:p>
            <a:pPr algn="l">
              <a:lnSpc>
                <a:spcPts val="2633"/>
              </a:lnSpc>
            </a:pPr>
            <a:r>
              <a:rPr lang="en-US" sz="2205" spc="103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Nachrichten an andere micro:bits</a:t>
            </a:r>
          </a:p>
          <a:p>
            <a:pPr algn="l">
              <a:lnSpc>
                <a:spcPts val="2726"/>
              </a:lnSpc>
            </a:pPr>
            <a:r>
              <a:rPr lang="en-US" sz="2283" spc="84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der Nähe funken.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33766" y="6787455"/>
            <a:ext cx="4372434" cy="481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2B2402"/>
                </a:solidFill>
                <a:latin typeface="Ruda Black"/>
                <a:ea typeface="Ruda Black"/>
                <a:cs typeface="Ruda Black"/>
                <a:sym typeface="Ruda Black"/>
              </a:rPr>
              <a:t>Was </a:t>
            </a:r>
            <a:r>
              <a:rPr lang="en-US" sz="2799" dirty="0" err="1">
                <a:solidFill>
                  <a:srgbClr val="2B2402"/>
                </a:solidFill>
                <a:latin typeface="Ruda Black"/>
                <a:ea typeface="Ruda Black"/>
                <a:cs typeface="Ruda Black"/>
                <a:sym typeface="Ruda Black"/>
              </a:rPr>
              <a:t>kannst</a:t>
            </a:r>
            <a:r>
              <a:rPr lang="en-US" sz="2799" dirty="0">
                <a:solidFill>
                  <a:srgbClr val="2B2402"/>
                </a:solidFill>
                <a:latin typeface="Ruda Black"/>
                <a:ea typeface="Ruda Black"/>
                <a:cs typeface="Ruda Black"/>
                <a:sym typeface="Ruda Black"/>
              </a:rPr>
              <a:t> du </a:t>
            </a:r>
            <a:r>
              <a:rPr lang="en-US" sz="2799" dirty="0" err="1">
                <a:solidFill>
                  <a:srgbClr val="2B2402"/>
                </a:solidFill>
                <a:latin typeface="Ruda Black"/>
                <a:ea typeface="Ruda Black"/>
                <a:cs typeface="Ruda Black"/>
                <a:sym typeface="Ruda Black"/>
              </a:rPr>
              <a:t>bauen</a:t>
            </a:r>
            <a:r>
              <a:rPr lang="en-US" sz="2799" dirty="0">
                <a:solidFill>
                  <a:srgbClr val="2B2402"/>
                </a:solidFill>
                <a:latin typeface="Ruda Black"/>
                <a:ea typeface="Ruda Black"/>
                <a:cs typeface="Ruda Black"/>
                <a:sym typeface="Ruda Black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95042" y="7640327"/>
            <a:ext cx="5804654" cy="134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854" lvl="1" indent="-243927" algn="l">
              <a:lnSpc>
                <a:spcPts val="2627"/>
              </a:lnSpc>
              <a:buFont typeface="Arial"/>
              <a:buChar char="•"/>
            </a:pPr>
            <a:r>
              <a:rPr lang="en-US" sz="2259" spc="81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Sende Emojis hin und her.</a:t>
            </a:r>
          </a:p>
          <a:p>
            <a:pPr marL="487854" lvl="1" indent="-243927" algn="l">
              <a:lnSpc>
                <a:spcPts val="2627"/>
              </a:lnSpc>
              <a:buFont typeface="Arial"/>
              <a:buChar char="•"/>
            </a:pPr>
            <a:r>
              <a:rPr lang="en-US" sz="2259" spc="81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"Teleportiere" eine digitale Ente von deinem Bildschirm auf den deiner Freunde.</a:t>
            </a:r>
          </a:p>
          <a:p>
            <a:pPr marL="474696" lvl="1" indent="-237348" algn="l">
              <a:lnSpc>
                <a:spcPts val="2557"/>
              </a:lnSpc>
              <a:buFont typeface="Arial"/>
              <a:buChar char="•"/>
            </a:pPr>
            <a:r>
              <a:rPr lang="en-US" sz="2198" spc="103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Baue einen drahtlosen Einbrecher-Alarm.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68400" y="6787455"/>
            <a:ext cx="1919185" cy="481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3C0E26"/>
                </a:solidFill>
                <a:latin typeface="Ruda Black"/>
                <a:ea typeface="Ruda Black"/>
                <a:cs typeface="Ruda Black"/>
                <a:sym typeface="Ruda Black"/>
              </a:rPr>
              <a:t>Bluetooth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49954" y="7728445"/>
            <a:ext cx="3071908" cy="135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1"/>
              </a:lnSpc>
            </a:pPr>
            <a:r>
              <a:rPr lang="en-US" sz="2323" spc="58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Mit der gleichen Antenne</a:t>
            </a:r>
          </a:p>
          <a:p>
            <a:pPr algn="l">
              <a:lnSpc>
                <a:spcPts val="2567"/>
              </a:lnSpc>
            </a:pPr>
            <a:r>
              <a:rPr lang="en-US" sz="2258" spc="81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kannst du Code kabellos</a:t>
            </a:r>
          </a:p>
          <a:p>
            <a:pPr algn="l">
              <a:lnSpc>
                <a:spcPts val="2808"/>
              </a:lnSpc>
            </a:pPr>
            <a:r>
              <a:rPr lang="en-US" sz="2470" spc="7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vom iPad oder Tablet</a:t>
            </a:r>
          </a:p>
          <a:p>
            <a:pPr algn="l">
              <a:lnSpc>
                <a:spcPts val="2627"/>
              </a:lnSpc>
            </a:pPr>
            <a:r>
              <a:rPr lang="en-US" sz="2311" spc="83">
                <a:solidFill>
                  <a:srgbClr val="2020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übertragen!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879" y="9951422"/>
            <a:ext cx="588643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Creative Commons Attribution-</a:t>
            </a:r>
            <a:r>
              <a:rPr lang="en-US" sz="1099" dirty="0" err="1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NonCommercial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  <a:hlinkClick r:id="rId3" tooltip="https://creativecommons.org/licenses/by-sa/4.0/"/>
              </a:rPr>
              <a:t> 4.0 International (CC BY-NC 4.0)</a:t>
            </a:r>
            <a:r>
              <a:rPr lang="en-US" sz="1099" dirty="0">
                <a:solidFill>
                  <a:srgbClr val="393939"/>
                </a:solidFill>
                <a:latin typeface="Roboto"/>
                <a:ea typeface="Roboto"/>
                <a:cs typeface="Roboto"/>
                <a:sym typeface="Roboto"/>
              </a:rPr>
              <a:t> Michael Pölzl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Benutzerdefiniert</PresentationFormat>
  <Paragraphs>111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37" baseType="lpstr">
      <vt:lpstr>Roboto</vt:lpstr>
      <vt:lpstr>Open Sauce</vt:lpstr>
      <vt:lpstr>TT Supermolot Neue Bold</vt:lpstr>
      <vt:lpstr>Open Sans Bold</vt:lpstr>
      <vt:lpstr>Canva Sans Bold</vt:lpstr>
      <vt:lpstr>Inter Medium</vt:lpstr>
      <vt:lpstr>Open Sauce Heavy</vt:lpstr>
      <vt:lpstr>TT Supermolot Neue</vt:lpstr>
      <vt:lpstr>Arial</vt:lpstr>
      <vt:lpstr>Inter Bold</vt:lpstr>
      <vt:lpstr>Open Sans</vt:lpstr>
      <vt:lpstr>Canva Sans Medium</vt:lpstr>
      <vt:lpstr>Roboto Condensed Bold</vt:lpstr>
      <vt:lpstr>Saira Condensed Bold</vt:lpstr>
      <vt:lpstr>Montserrat Ultra-Bold</vt:lpstr>
      <vt:lpstr>Quicksand Bold</vt:lpstr>
      <vt:lpstr>Montserrat Bold</vt:lpstr>
      <vt:lpstr>Ruda Black</vt:lpstr>
      <vt:lpstr>Calibri</vt:lpstr>
      <vt:lpstr>Open Sauce Bold</vt:lpstr>
      <vt:lpstr>Roboto Condensed</vt:lpstr>
      <vt:lpstr>Inter</vt:lpstr>
      <vt:lpstr>Quicksand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Dein eigener Mini-Computer Entdecke das Erfinder-Labor und lerne, wie du Code in die echte Welt bringst.</dc:title>
  <cp:lastModifiedBy>Michael Poelzl</cp:lastModifiedBy>
  <cp:revision>1</cp:revision>
  <dcterms:created xsi:type="dcterms:W3CDTF">2006-08-16T00:00:00Z</dcterms:created>
  <dcterms:modified xsi:type="dcterms:W3CDTF">2026-04-19T16:37:15Z</dcterms:modified>
  <dc:identifier>DAHG2BwBjBg</dc:identifier>
</cp:coreProperties>
</file>