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Gagalin" charset="1" panose="00000500000000000000"/>
      <p:regular r:id="rId33"/>
    </p:embeddedFont>
    <p:embeddedFont>
      <p:font typeface="Roboto" charset="1" panose="02000000000000000000"/>
      <p:regular r:id="rId34"/>
    </p:embeddedFont>
    <p:embeddedFont>
      <p:font typeface="Roboto Bold" charset="1" panose="02000000000000000000"/>
      <p:regular r:id="rId35"/>
    </p:embeddedFont>
    <p:embeddedFont>
      <p:font typeface="Canva Sans Bold" charset="1" panose="020B0803030501040103"/>
      <p:regular r:id="rId36"/>
    </p:embeddedFont>
    <p:embeddedFont>
      <p:font typeface="Arial MT Pro" charset="1" panose="020B0502020202020204"/>
      <p:regular r:id="rId37"/>
    </p:embeddedFont>
    <p:embeddedFont>
      <p:font typeface="Staatliches" charset="1" panose="00000000000000000000"/>
      <p:regular r:id="rId38"/>
    </p:embeddedFont>
    <p:embeddedFont>
      <p:font typeface="HK Grotesk Medium" charset="1" panose="00000600000000000000"/>
      <p:regular r:id="rId39"/>
    </p:embeddedFont>
    <p:embeddedFont>
      <p:font typeface="HK Grotesk Bold" charset="1" panose="00000800000000000000"/>
      <p:regular r:id="rId40"/>
    </p:embeddedFont>
    <p:embeddedFont>
      <p:font typeface="Roboto Condensed Bold" charset="1" panose="02000000000000000000"/>
      <p:regular r:id="rId41"/>
    </p:embeddedFont>
    <p:embeddedFont>
      <p:font typeface="Bebas Neue Bold" charset="1" panose="020B0606020202050201"/>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s://vimeo.com/1188749040?share=copy&amp;fl=sv&amp;fe=ci" TargetMode="External" Type="http://schemas.openxmlformats.org/officeDocument/2006/relationships/hyperlink"/><Relationship Id="rId5" Target="https://creativecommons.org/licenses/by-sa/4.0/"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2" Target="../media/image3.png" Type="http://schemas.openxmlformats.org/officeDocument/2006/relationships/image"/><Relationship Id="rId3" Target="../media/image51.png" Type="http://schemas.openxmlformats.org/officeDocument/2006/relationships/image"/><Relationship Id="rId4" Target="../media/image52.pn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53.png" Type="http://schemas.openxmlformats.org/officeDocument/2006/relationships/image"/><Relationship Id="rId8" Target="../media/image54.svg" Type="http://schemas.openxmlformats.org/officeDocument/2006/relationships/image"/><Relationship Id="rId9" Target="https://creativecommons.org/licenses/by-sa/4.0/"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https://creativecommons.org/licenses/by-sa/4.0/" TargetMode="External" Type="http://schemas.openxmlformats.org/officeDocument/2006/relationships/hyperlink"/><Relationship Id="rId2" Target="../media/image55.png" Type="http://schemas.openxmlformats.org/officeDocument/2006/relationships/image"/><Relationship Id="rId3" Target="../media/image56.svg" Type="http://schemas.openxmlformats.org/officeDocument/2006/relationships/image"/><Relationship Id="rId4" Target="../media/image57.png" Type="http://schemas.openxmlformats.org/officeDocument/2006/relationships/image"/><Relationship Id="rId5" Target="../media/image58.svg" Type="http://schemas.openxmlformats.org/officeDocument/2006/relationships/image"/><Relationship Id="rId6" Target="../media/image59.png" Type="http://schemas.openxmlformats.org/officeDocument/2006/relationships/image"/><Relationship Id="rId7" Target="../media/image60.svg" Type="http://schemas.openxmlformats.org/officeDocument/2006/relationships/image"/><Relationship Id="rId8" Target="../media/image1.png" Type="http://schemas.openxmlformats.org/officeDocument/2006/relationships/image"/><Relationship Id="rId9"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https://creativecommons.org/licenses/by-sa/4.0/"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6.png" Type="http://schemas.openxmlformats.org/officeDocument/2006/relationships/image"/><Relationship Id="rId11" Target="../media/image67.svg" Type="http://schemas.openxmlformats.org/officeDocument/2006/relationships/image"/><Relationship Id="rId12" Target="../media/image1.png" Type="http://schemas.openxmlformats.org/officeDocument/2006/relationships/image"/><Relationship Id="rId13" Target="https://creativecommons.org/licenses/by-sa/4.0/" TargetMode="External" Type="http://schemas.openxmlformats.org/officeDocument/2006/relationships/hyperlink"/><Relationship Id="rId2" Target="../media/image64.png" Type="http://schemas.openxmlformats.org/officeDocument/2006/relationships/image"/><Relationship Id="rId3" Target="../media/image65.png" Type="http://schemas.openxmlformats.org/officeDocument/2006/relationships/image"/><Relationship Id="rId4" Target="../media/image55.png" Type="http://schemas.openxmlformats.org/officeDocument/2006/relationships/image"/><Relationship Id="rId5" Target="../media/image56.svg" Type="http://schemas.openxmlformats.org/officeDocument/2006/relationships/image"/><Relationship Id="rId6" Target="../media/image57.png" Type="http://schemas.openxmlformats.org/officeDocument/2006/relationships/image"/><Relationship Id="rId7" Target="../media/image58.svg" Type="http://schemas.openxmlformats.org/officeDocument/2006/relationships/image"/><Relationship Id="rId8" Target="../media/image59.png" Type="http://schemas.openxmlformats.org/officeDocument/2006/relationships/image"/><Relationship Id="rId9" Target="../media/image60.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svg" Type="http://schemas.openxmlformats.org/officeDocument/2006/relationships/image"/><Relationship Id="rId12" Target="../media/image1.png" Type="http://schemas.openxmlformats.org/officeDocument/2006/relationships/image"/><Relationship Id="rId13" Target="https://creativecommons.org/licenses/by-sa/4.0/" TargetMode="External" Type="http://schemas.openxmlformats.org/officeDocument/2006/relationships/hyperlink"/><Relationship Id="rId2" Target="../media/image68.png" Type="http://schemas.openxmlformats.org/officeDocument/2006/relationships/image"/><Relationship Id="rId3" Target="../media/image69.png" Type="http://schemas.openxmlformats.org/officeDocument/2006/relationships/image"/><Relationship Id="rId4" Target="../media/image70.png" Type="http://schemas.openxmlformats.org/officeDocument/2006/relationships/image"/><Relationship Id="rId5" Target="../media/image71.pn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7.svg" Type="http://schemas.openxmlformats.org/officeDocument/2006/relationships/image"/><Relationship Id="rId11" Target="../media/image1.png" Type="http://schemas.openxmlformats.org/officeDocument/2006/relationships/image"/><Relationship Id="rId12" Target="https://creativecommons.org/licenses/by-sa/4.0/" TargetMode="External" Type="http://schemas.openxmlformats.org/officeDocument/2006/relationships/hyperlink"/><Relationship Id="rId2" Target="../media/image72.pn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57.png" Type="http://schemas.openxmlformats.org/officeDocument/2006/relationships/image"/><Relationship Id="rId6" Target="../media/image58.sv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 Id="rId9" Target="../media/image66.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3.png" Type="http://schemas.openxmlformats.org/officeDocument/2006/relationships/image"/><Relationship Id="rId3" Target="../media/image74.png" Type="http://schemas.openxmlformats.org/officeDocument/2006/relationships/image"/><Relationship Id="rId4" Target="../media/image75.png" Type="http://schemas.openxmlformats.org/officeDocument/2006/relationships/image"/><Relationship Id="rId5" Target="../media/image76.png" Type="http://schemas.openxmlformats.org/officeDocument/2006/relationships/image"/><Relationship Id="rId6" Target="../media/image77.svg" Type="http://schemas.openxmlformats.org/officeDocument/2006/relationships/image"/><Relationship Id="rId7" Target="../media/image1.png" Type="http://schemas.openxmlformats.org/officeDocument/2006/relationships/image"/><Relationship Id="rId8" Target="../media/image3.png" Type="http://schemas.openxmlformats.org/officeDocument/2006/relationships/image"/><Relationship Id="rId9" Target="https://creativecommons.org/licenses/by-sa/4.0/"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https://creativecommons.org/licenses/by-sa/4.0/" TargetMode="External" Type="http://schemas.openxmlformats.org/officeDocument/2006/relationships/hyperlink"/><Relationship Id="rId2" Target="../media/image78.pn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 Id="rId5" Target="../media/image79.png" Type="http://schemas.openxmlformats.org/officeDocument/2006/relationships/image"/><Relationship Id="rId6" Target="../media/image80.svg" Type="http://schemas.openxmlformats.org/officeDocument/2006/relationships/image"/><Relationship Id="rId7" Target="../media/image81.png" Type="http://schemas.openxmlformats.org/officeDocument/2006/relationships/image"/><Relationship Id="rId8" Target="../media/image82.svg" Type="http://schemas.openxmlformats.org/officeDocument/2006/relationships/image"/><Relationship Id="rId9" Target="../media/image8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svg" Type="http://schemas.openxmlformats.org/officeDocument/2006/relationships/image"/><Relationship Id="rId11" Target="../media/image90.png" Type="http://schemas.openxmlformats.org/officeDocument/2006/relationships/image"/><Relationship Id="rId12" Target="../media/image91.svg" Type="http://schemas.openxmlformats.org/officeDocument/2006/relationships/image"/><Relationship Id="rId13" Target="https://creativecommons.org/licenses/by-sa/4.0/" TargetMode="External" Type="http://schemas.openxmlformats.org/officeDocument/2006/relationships/hyperlink"/><Relationship Id="rId2" Target="../media/image1.png" Type="http://schemas.openxmlformats.org/officeDocument/2006/relationships/image"/><Relationship Id="rId3" Target="../media/image3.png" Type="http://schemas.openxmlformats.org/officeDocument/2006/relationships/image"/><Relationship Id="rId4" Target="../media/image84.png" Type="http://schemas.openxmlformats.org/officeDocument/2006/relationships/image"/><Relationship Id="rId5" Target="../media/image85.svg" Type="http://schemas.openxmlformats.org/officeDocument/2006/relationships/image"/><Relationship Id="rId6" Target="../media/image39.png" Type="http://schemas.openxmlformats.org/officeDocument/2006/relationships/image"/><Relationship Id="rId7" Target="../media/image86.png" Type="http://schemas.openxmlformats.org/officeDocument/2006/relationships/image"/><Relationship Id="rId8" Target="../media/image87.svg" Type="http://schemas.openxmlformats.org/officeDocument/2006/relationships/image"/><Relationship Id="rId9" Target="../media/image88.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2.png" Type="http://schemas.openxmlformats.org/officeDocument/2006/relationships/image"/><Relationship Id="rId3" Target="../media/image93.png" Type="http://schemas.openxmlformats.org/officeDocument/2006/relationships/image"/><Relationship Id="rId4" Target="../media/image94.png" Type="http://schemas.openxmlformats.org/officeDocument/2006/relationships/image"/><Relationship Id="rId5" Target="https://creativecommons.org/licenses/by-sa/4.0/"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https://creativecommons.org/licenses/by-sa/4.0/" TargetMode="External" Type="http://schemas.openxmlformats.org/officeDocument/2006/relationships/hyperlink"/></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5.png" Type="http://schemas.openxmlformats.org/officeDocument/2006/relationships/image"/><Relationship Id="rId3" Target="../media/image1.png" Type="http://schemas.openxmlformats.org/officeDocument/2006/relationships/image"/><Relationship Id="rId4" Target="../media/image96.png" Type="http://schemas.openxmlformats.org/officeDocument/2006/relationships/image"/><Relationship Id="rId5" Target="https://creativecommons.org/licenses/by-sa/4.0/"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png" Type="http://schemas.openxmlformats.org/officeDocument/2006/relationships/image"/><Relationship Id="rId11" Target="../media/image104.png" Type="http://schemas.openxmlformats.org/officeDocument/2006/relationships/image"/><Relationship Id="rId12" Target="../media/image105.svg" Type="http://schemas.openxmlformats.org/officeDocument/2006/relationships/image"/><Relationship Id="rId13" Target="../media/image106.png" Type="http://schemas.openxmlformats.org/officeDocument/2006/relationships/image"/><Relationship Id="rId14" Target="https://creativecommons.org/licenses/by-sa/4.0/" TargetMode="External" Type="http://schemas.openxmlformats.org/officeDocument/2006/relationships/hyperlink"/><Relationship Id="rId2" Target="../media/image97.png" Type="http://schemas.openxmlformats.org/officeDocument/2006/relationships/image"/><Relationship Id="rId3" Target="../media/image98.png" Type="http://schemas.openxmlformats.org/officeDocument/2006/relationships/image"/><Relationship Id="rId4" Target="../media/image99.png" Type="http://schemas.openxmlformats.org/officeDocument/2006/relationships/image"/><Relationship Id="rId5" Target="../media/image100.png" Type="http://schemas.openxmlformats.org/officeDocument/2006/relationships/image"/><Relationship Id="rId6" Target="../media/image101.png" Type="http://schemas.openxmlformats.org/officeDocument/2006/relationships/image"/><Relationship Id="rId7" Target="../media/image102.png" Type="http://schemas.openxmlformats.org/officeDocument/2006/relationships/image"/><Relationship Id="rId8" Target="../media/image1.png" Type="http://schemas.openxmlformats.org/officeDocument/2006/relationships/image"/><Relationship Id="rId9" Target="../media/image3.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7.png" Type="http://schemas.openxmlformats.org/officeDocument/2006/relationships/image"/><Relationship Id="rId3" Target="../media/image1.png" Type="http://schemas.openxmlformats.org/officeDocument/2006/relationships/image"/><Relationship Id="rId4" Target="../media/image3.png" Type="http://schemas.openxmlformats.org/officeDocument/2006/relationships/image"/><Relationship Id="rId5" Target="../media/image10.png" Type="http://schemas.openxmlformats.org/officeDocument/2006/relationships/image"/><Relationship Id="rId6" Target="../media/image108.png" Type="http://schemas.openxmlformats.org/officeDocument/2006/relationships/image"/><Relationship Id="rId7" Target="../media/image109.png" Type="http://schemas.openxmlformats.org/officeDocument/2006/relationships/image"/><Relationship Id="rId8" Target="../media/image110.png" Type="http://schemas.openxmlformats.org/officeDocument/2006/relationships/image"/><Relationship Id="rId9" Target="../media/image11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2.png" Type="http://schemas.openxmlformats.org/officeDocument/2006/relationships/image"/><Relationship Id="rId3" Target="../media/image113.png" Type="http://schemas.openxmlformats.org/officeDocument/2006/relationships/image"/><Relationship Id="rId4" Target="../media/image114.svg" Type="http://schemas.openxmlformats.org/officeDocument/2006/relationships/image"/><Relationship Id="rId5" Target="../media/image48.png" Type="http://schemas.openxmlformats.org/officeDocument/2006/relationships/image"/><Relationship Id="rId6" Target="../media/image49.svg" Type="http://schemas.openxmlformats.org/officeDocument/2006/relationships/image"/><Relationship Id="rId7" Target="../media/image1.png" Type="http://schemas.openxmlformats.org/officeDocument/2006/relationships/image"/><Relationship Id="rId8" Target="../media/image3.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1.svg" Type="http://schemas.openxmlformats.org/officeDocument/2006/relationships/image"/><Relationship Id="rId2" Target="../media/image1.png" Type="http://schemas.openxmlformats.org/officeDocument/2006/relationships/image"/><Relationship Id="rId3" Target="../media/image3.png" Type="http://schemas.openxmlformats.org/officeDocument/2006/relationships/image"/><Relationship Id="rId4" Target="../media/image115.png" Type="http://schemas.openxmlformats.org/officeDocument/2006/relationships/image"/><Relationship Id="rId5" Target="../media/image116.png" Type="http://schemas.openxmlformats.org/officeDocument/2006/relationships/image"/><Relationship Id="rId6" Target="../media/image117.pn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120.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122.png" Type="http://schemas.openxmlformats.org/officeDocument/2006/relationships/image"/><Relationship Id="rId5" Target="../media/image123.png" Type="http://schemas.openxmlformats.org/officeDocument/2006/relationships/image"/><Relationship Id="rId6" Target="../media/image39.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12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125.png" Type="http://schemas.openxmlformats.org/officeDocument/2006/relationships/image"/><Relationship Id="rId5" Target="../media/image126.png" Type="http://schemas.openxmlformats.org/officeDocument/2006/relationships/image"/><Relationship Id="rId6" Target="../media/image127.png" Type="http://schemas.openxmlformats.org/officeDocument/2006/relationships/image"/><Relationship Id="rId7" Target="../media/image12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https://creativecommons.org/licenses/by-sa/4.0/" TargetMode="External" Type="http://schemas.openxmlformats.org/officeDocument/2006/relationships/hyperlink"/><Relationship Id="rId2" Target="../media/image9.png" Type="http://schemas.openxmlformats.org/officeDocument/2006/relationships/image"/><Relationship Id="rId3" Target="../media/image10.pn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png" Type="http://schemas.openxmlformats.org/officeDocument/2006/relationships/image"/><Relationship Id="rId7" Target="../media/image14.png" Type="http://schemas.openxmlformats.org/officeDocument/2006/relationships/image"/><Relationship Id="rId8" Target="../media/image1.png" Type="http://schemas.openxmlformats.org/officeDocument/2006/relationships/image"/><Relationship Id="rId9" Target="../media/image3.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3.png" Type="http://schemas.openxmlformats.org/officeDocument/2006/relationships/image"/><Relationship Id="rId12" Target="https://creativecommons.org/licenses/by-sa/4.0/" TargetMode="External" Type="http://schemas.openxmlformats.org/officeDocument/2006/relationships/hyperlink"/><Relationship Id="rId2" Target="../media/image15.png" Type="http://schemas.openxmlformats.org/officeDocument/2006/relationships/image"/><Relationship Id="rId3" Target="../media/image16.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 Id="rId7" Target="../media/image20.png" Type="http://schemas.openxmlformats.org/officeDocument/2006/relationships/image"/><Relationship Id="rId8" Target="../media/image21.png" Type="http://schemas.openxmlformats.org/officeDocument/2006/relationships/image"/><Relationship Id="rId9" Target="../media/image22.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32.png" Type="http://schemas.openxmlformats.org/officeDocument/2006/relationships/image"/><Relationship Id="rId12" Target="../media/image33.png" Type="http://schemas.openxmlformats.org/officeDocument/2006/relationships/image"/><Relationship Id="rId13" Target="https://creativecommons.org/licenses/by-sa/4.0/" TargetMode="External" Type="http://schemas.openxmlformats.org/officeDocument/2006/relationships/hyperlink"/><Relationship Id="rId2" Target="../media/image24.pn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0.png" Type="http://schemas.openxmlformats.org/officeDocument/2006/relationships/image"/><Relationship Id="rId11" Target="../media/image41.png" Type="http://schemas.openxmlformats.org/officeDocument/2006/relationships/image"/><Relationship Id="rId12" Target="../media/image42.svg" Type="http://schemas.openxmlformats.org/officeDocument/2006/relationships/image"/><Relationship Id="rId13" Target="https://creativecommons.org/licenses/by-sa/4.0/" TargetMode="External" Type="http://schemas.openxmlformats.org/officeDocument/2006/relationships/hyperlink"/><Relationship Id="rId2" Target="../media/image1.png" Type="http://schemas.openxmlformats.org/officeDocument/2006/relationships/image"/><Relationship Id="rId3" Target="../media/image3.png" Type="http://schemas.openxmlformats.org/officeDocument/2006/relationships/image"/><Relationship Id="rId4" Target="../media/image34.png" Type="http://schemas.openxmlformats.org/officeDocument/2006/relationships/image"/><Relationship Id="rId5" Target="../media/image35.png" Type="http://schemas.openxmlformats.org/officeDocument/2006/relationships/image"/><Relationship Id="rId6" Target="../media/image36.png" Type="http://schemas.openxmlformats.org/officeDocument/2006/relationships/image"/><Relationship Id="rId7" Target="../media/image37.svg" Type="http://schemas.openxmlformats.org/officeDocument/2006/relationships/image"/><Relationship Id="rId8" Target="../media/image38.png" Type="http://schemas.openxmlformats.org/officeDocument/2006/relationships/image"/><Relationship Id="rId9" Target="../media/image3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https://creativecommons.org/licenses/by-sa/4.0/"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 Id="rId4" Target="../media/image1.png" Type="http://schemas.openxmlformats.org/officeDocument/2006/relationships/image"/><Relationship Id="rId5" Target="../media/image3.png" Type="http://schemas.openxmlformats.org/officeDocument/2006/relationships/image"/><Relationship Id="rId6" Target="../media/image46.png" Type="http://schemas.openxmlformats.org/officeDocument/2006/relationships/image"/><Relationship Id="rId7" Target="../media/image7.png" Type="http://schemas.openxmlformats.org/officeDocument/2006/relationships/image"/><Relationship Id="rId8" Target="../media/image8.svg" Type="http://schemas.openxmlformats.org/officeDocument/2006/relationships/image"/><Relationship Id="rId9" Target="https://creativecommons.org/licenses/by-sa/4.0/"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3.png" Type="http://schemas.openxmlformats.org/officeDocument/2006/relationships/image"/><Relationship Id="rId4" Target="../media/image39.png" Type="http://schemas.openxmlformats.org/officeDocument/2006/relationships/image"/><Relationship Id="rId5" Target="../media/image47.pn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 Id="rId8" Target="../media/image50.png" Type="http://schemas.openxmlformats.org/officeDocument/2006/relationships/image"/><Relationship Id="rId9" Target="https://creativecommons.org/licenses/by-sa/4.0/"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84560" y="5388"/>
            <a:ext cx="2046623" cy="2046623"/>
          </a:xfrm>
          <a:custGeom>
            <a:avLst/>
            <a:gdLst/>
            <a:ahLst/>
            <a:cxnLst/>
            <a:rect r="r" b="b" t="t" l="l"/>
            <a:pathLst>
              <a:path h="2046623" w="2046623">
                <a:moveTo>
                  <a:pt x="0" y="0"/>
                </a:moveTo>
                <a:lnTo>
                  <a:pt x="2046624" y="0"/>
                </a:lnTo>
                <a:lnTo>
                  <a:pt x="2046624" y="2046624"/>
                </a:lnTo>
                <a:lnTo>
                  <a:pt x="0" y="2046624"/>
                </a:lnTo>
                <a:lnTo>
                  <a:pt x="0" y="0"/>
                </a:lnTo>
                <a:close/>
              </a:path>
            </a:pathLst>
          </a:custGeom>
          <a:blipFill>
            <a:blip r:embed="rId2"/>
            <a:stretch>
              <a:fillRect l="0" t="0" r="0" b="0"/>
            </a:stretch>
          </a:blipFill>
        </p:spPr>
      </p:sp>
      <p:sp>
        <p:nvSpPr>
          <p:cNvPr name="Freeform 3" id="3"/>
          <p:cNvSpPr/>
          <p:nvPr/>
        </p:nvSpPr>
        <p:spPr>
          <a:xfrm flipH="false" flipV="false" rot="0">
            <a:off x="2279049" y="3523070"/>
            <a:ext cx="7264439" cy="4068086"/>
          </a:xfrm>
          <a:custGeom>
            <a:avLst/>
            <a:gdLst/>
            <a:ahLst/>
            <a:cxnLst/>
            <a:rect r="r" b="b" t="t" l="l"/>
            <a:pathLst>
              <a:path h="4068086" w="7264439">
                <a:moveTo>
                  <a:pt x="0" y="0"/>
                </a:moveTo>
                <a:lnTo>
                  <a:pt x="7264440" y="0"/>
                </a:lnTo>
                <a:lnTo>
                  <a:pt x="7264440" y="4068086"/>
                </a:lnTo>
                <a:lnTo>
                  <a:pt x="0" y="4068086"/>
                </a:lnTo>
                <a:lnTo>
                  <a:pt x="0" y="0"/>
                </a:lnTo>
                <a:close/>
              </a:path>
            </a:pathLst>
          </a:custGeom>
          <a:blipFill>
            <a:blip r:embed="rId3"/>
            <a:stretch>
              <a:fillRect l="0" t="0" r="0" b="0"/>
            </a:stretch>
          </a:blipFill>
        </p:spPr>
      </p:sp>
      <p:sp>
        <p:nvSpPr>
          <p:cNvPr name="TextBox 4" id="4"/>
          <p:cNvSpPr txBox="true"/>
          <p:nvPr/>
        </p:nvSpPr>
        <p:spPr>
          <a:xfrm rot="0">
            <a:off x="6957212" y="508597"/>
            <a:ext cx="4373577" cy="1543414"/>
          </a:xfrm>
          <a:prstGeom prst="rect">
            <a:avLst/>
          </a:prstGeom>
        </p:spPr>
        <p:txBody>
          <a:bodyPr anchor="t" rtlCol="false" tIns="0" lIns="0" bIns="0" rIns="0">
            <a:spAutoFit/>
          </a:bodyPr>
          <a:lstStyle/>
          <a:p>
            <a:pPr algn="ctr">
              <a:lnSpc>
                <a:spcPts val="8752"/>
              </a:lnSpc>
            </a:pPr>
            <a:r>
              <a:rPr lang="en-US" sz="6252">
                <a:solidFill>
                  <a:srgbClr val="000000"/>
                </a:solidFill>
                <a:latin typeface="Gagalin"/>
                <a:ea typeface="Gagalin"/>
                <a:cs typeface="Gagalin"/>
                <a:sym typeface="Gagalin"/>
              </a:rPr>
              <a:t>MakeCOde</a:t>
            </a:r>
          </a:p>
          <a:p>
            <a:pPr algn="ctr">
              <a:lnSpc>
                <a:spcPts val="3372"/>
              </a:lnSpc>
              <a:spcBef>
                <a:spcPct val="0"/>
              </a:spcBef>
            </a:pPr>
            <a:r>
              <a:rPr lang="en-US" sz="2408">
                <a:solidFill>
                  <a:srgbClr val="000000"/>
                </a:solidFill>
                <a:latin typeface="Gagalin"/>
                <a:ea typeface="Gagalin"/>
                <a:cs typeface="Gagalin"/>
                <a:sym typeface="Gagalin"/>
              </a:rPr>
              <a:t>Unser Code Editor</a:t>
            </a:r>
          </a:p>
        </p:txBody>
      </p:sp>
      <p:sp>
        <p:nvSpPr>
          <p:cNvPr name="TextBox 5" id="5"/>
          <p:cNvSpPr txBox="true"/>
          <p:nvPr/>
        </p:nvSpPr>
        <p:spPr>
          <a:xfrm rot="0">
            <a:off x="1119553" y="2358149"/>
            <a:ext cx="16048894" cy="448310"/>
          </a:xfrm>
          <a:prstGeom prst="rect">
            <a:avLst/>
          </a:prstGeom>
        </p:spPr>
        <p:txBody>
          <a:bodyPr anchor="t" rtlCol="false" tIns="0" lIns="0" bIns="0" rIns="0">
            <a:spAutoFit/>
          </a:bodyPr>
          <a:lstStyle/>
          <a:p>
            <a:pPr algn="ctr">
              <a:lnSpc>
                <a:spcPts val="3639"/>
              </a:lnSpc>
            </a:pPr>
            <a:r>
              <a:rPr lang="en-US" sz="2599">
                <a:solidFill>
                  <a:srgbClr val="000000"/>
                </a:solidFill>
                <a:latin typeface="Roboto"/>
                <a:ea typeface="Roboto"/>
                <a:cs typeface="Roboto"/>
                <a:sym typeface="Roboto"/>
              </a:rPr>
              <a:t>Der MakeCode Editor ist unser Code Editor den wir verwenden um unseren Code zu schreiben:</a:t>
            </a:r>
          </a:p>
        </p:txBody>
      </p:sp>
      <p:sp>
        <p:nvSpPr>
          <p:cNvPr name="TextBox 6" id="6"/>
          <p:cNvSpPr txBox="true"/>
          <p:nvPr/>
        </p:nvSpPr>
        <p:spPr>
          <a:xfrm rot="0">
            <a:off x="10362074" y="4686300"/>
            <a:ext cx="6341412" cy="1038226"/>
          </a:xfrm>
          <a:prstGeom prst="rect">
            <a:avLst/>
          </a:prstGeom>
        </p:spPr>
        <p:txBody>
          <a:bodyPr anchor="t" rtlCol="false" tIns="0" lIns="0" bIns="0" rIns="0">
            <a:spAutoFit/>
          </a:bodyPr>
          <a:lstStyle/>
          <a:p>
            <a:pPr algn="ctr">
              <a:lnSpc>
                <a:spcPts val="4199"/>
              </a:lnSpc>
            </a:pPr>
            <a:r>
              <a:rPr lang="en-US" sz="2999">
                <a:solidFill>
                  <a:srgbClr val="000000"/>
                </a:solidFill>
                <a:latin typeface="Roboto"/>
                <a:ea typeface="Roboto"/>
                <a:cs typeface="Roboto"/>
                <a:sym typeface="Roboto"/>
              </a:rPr>
              <a:t>Diese Video erklärt Dir wie er funktioniert:</a:t>
            </a:r>
          </a:p>
        </p:txBody>
      </p:sp>
      <p:sp>
        <p:nvSpPr>
          <p:cNvPr name="TextBox 7" id="7"/>
          <p:cNvSpPr txBox="true"/>
          <p:nvPr/>
        </p:nvSpPr>
        <p:spPr>
          <a:xfrm rot="0">
            <a:off x="10362074" y="6030268"/>
            <a:ext cx="6341412" cy="863578"/>
          </a:xfrm>
          <a:prstGeom prst="rect">
            <a:avLst/>
          </a:prstGeom>
        </p:spPr>
        <p:txBody>
          <a:bodyPr anchor="t" rtlCol="false" tIns="0" lIns="0" bIns="0" rIns="0">
            <a:spAutoFit/>
          </a:bodyPr>
          <a:lstStyle/>
          <a:p>
            <a:pPr algn="ctr">
              <a:lnSpc>
                <a:spcPts val="7000"/>
              </a:lnSpc>
            </a:pPr>
            <a:r>
              <a:rPr lang="en-US" b="true" sz="5000" u="sng">
                <a:solidFill>
                  <a:srgbClr val="028FDA"/>
                </a:solidFill>
                <a:latin typeface="Roboto Bold"/>
                <a:ea typeface="Roboto Bold"/>
                <a:cs typeface="Roboto Bold"/>
                <a:sym typeface="Roboto Bold"/>
                <a:hlinkClick r:id="rId4" tooltip="https://vimeo.com/1188749040?share=copy&amp;fl=sv&amp;fe=ci"/>
              </a:rPr>
              <a:t>MakeCode Einführung</a:t>
            </a:r>
          </a:p>
        </p:txBody>
      </p:sp>
      <p:sp>
        <p:nvSpPr>
          <p:cNvPr name="TextBox 8" id="8"/>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5"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132540" y="28557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2"/>
            <a:stretch>
              <a:fillRect l="0" t="-27533" r="0" b="0"/>
            </a:stretch>
          </a:blipFill>
        </p:spPr>
      </p:sp>
      <p:sp>
        <p:nvSpPr>
          <p:cNvPr name="Freeform 3" id="3"/>
          <p:cNvSpPr/>
          <p:nvPr/>
        </p:nvSpPr>
        <p:spPr>
          <a:xfrm flipH="false" flipV="false" rot="0">
            <a:off x="1028700" y="1930883"/>
            <a:ext cx="4774111" cy="7470910"/>
          </a:xfrm>
          <a:custGeom>
            <a:avLst/>
            <a:gdLst/>
            <a:ahLst/>
            <a:cxnLst/>
            <a:rect r="r" b="b" t="t" l="l"/>
            <a:pathLst>
              <a:path h="7470910" w="4774111">
                <a:moveTo>
                  <a:pt x="0" y="0"/>
                </a:moveTo>
                <a:lnTo>
                  <a:pt x="4774111" y="0"/>
                </a:lnTo>
                <a:lnTo>
                  <a:pt x="4774111" y="7470910"/>
                </a:lnTo>
                <a:lnTo>
                  <a:pt x="0" y="7470910"/>
                </a:lnTo>
                <a:lnTo>
                  <a:pt x="0" y="0"/>
                </a:lnTo>
                <a:close/>
              </a:path>
            </a:pathLst>
          </a:custGeom>
          <a:blipFill>
            <a:blip r:embed="rId3"/>
            <a:stretch>
              <a:fillRect l="0" t="0" r="0" b="-18612"/>
            </a:stretch>
          </a:blipFill>
        </p:spPr>
      </p:sp>
      <p:sp>
        <p:nvSpPr>
          <p:cNvPr name="Freeform 4" id="4"/>
          <p:cNvSpPr/>
          <p:nvPr/>
        </p:nvSpPr>
        <p:spPr>
          <a:xfrm flipH="false" flipV="false" rot="0">
            <a:off x="10618652" y="3886592"/>
            <a:ext cx="3959618" cy="2628218"/>
          </a:xfrm>
          <a:custGeom>
            <a:avLst/>
            <a:gdLst/>
            <a:ahLst/>
            <a:cxnLst/>
            <a:rect r="r" b="b" t="t" l="l"/>
            <a:pathLst>
              <a:path h="2628218" w="3959618">
                <a:moveTo>
                  <a:pt x="0" y="0"/>
                </a:moveTo>
                <a:lnTo>
                  <a:pt x="3959618" y="0"/>
                </a:lnTo>
                <a:lnTo>
                  <a:pt x="3959618" y="2628218"/>
                </a:lnTo>
                <a:lnTo>
                  <a:pt x="0" y="2628218"/>
                </a:lnTo>
                <a:lnTo>
                  <a:pt x="0" y="0"/>
                </a:lnTo>
                <a:close/>
              </a:path>
            </a:pathLst>
          </a:custGeom>
          <a:blipFill>
            <a:blip r:embed="rId4"/>
            <a:stretch>
              <a:fillRect l="0" t="0" r="0" b="0"/>
            </a:stretch>
          </a:blipFill>
        </p:spPr>
      </p:sp>
      <p:sp>
        <p:nvSpPr>
          <p:cNvPr name="Freeform 5" id="5"/>
          <p:cNvSpPr/>
          <p:nvPr/>
        </p:nvSpPr>
        <p:spPr>
          <a:xfrm flipH="true" flipV="true" rot="6647821">
            <a:off x="9538044" y="4692352"/>
            <a:ext cx="1570190" cy="1016698"/>
          </a:xfrm>
          <a:custGeom>
            <a:avLst/>
            <a:gdLst/>
            <a:ahLst/>
            <a:cxnLst/>
            <a:rect r="r" b="b" t="t" l="l"/>
            <a:pathLst>
              <a:path h="1016698" w="1570190">
                <a:moveTo>
                  <a:pt x="1570190" y="1016698"/>
                </a:moveTo>
                <a:lnTo>
                  <a:pt x="0" y="1016698"/>
                </a:lnTo>
                <a:lnTo>
                  <a:pt x="0" y="0"/>
                </a:lnTo>
                <a:lnTo>
                  <a:pt x="1570190" y="0"/>
                </a:lnTo>
                <a:lnTo>
                  <a:pt x="1570190" y="1016698"/>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605027" y="4537852"/>
            <a:ext cx="1181002" cy="546214"/>
          </a:xfrm>
          <a:custGeom>
            <a:avLst/>
            <a:gdLst/>
            <a:ahLst/>
            <a:cxnLst/>
            <a:rect r="r" b="b" t="t" l="l"/>
            <a:pathLst>
              <a:path h="546214" w="1181002">
                <a:moveTo>
                  <a:pt x="0" y="0"/>
                </a:moveTo>
                <a:lnTo>
                  <a:pt x="1181002" y="0"/>
                </a:lnTo>
                <a:lnTo>
                  <a:pt x="1181002" y="546213"/>
                </a:lnTo>
                <a:lnTo>
                  <a:pt x="0" y="54621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323139" y="3051239"/>
            <a:ext cx="7761827" cy="382270"/>
          </a:xfrm>
          <a:prstGeom prst="rect">
            <a:avLst/>
          </a:prstGeom>
        </p:spPr>
        <p:txBody>
          <a:bodyPr anchor="t" rtlCol="false" tIns="0" lIns="0" bIns="0" rIns="0">
            <a:spAutoFit/>
          </a:bodyPr>
          <a:lstStyle/>
          <a:p>
            <a:pPr algn="l">
              <a:lnSpc>
                <a:spcPts val="3079"/>
              </a:lnSpc>
            </a:pPr>
            <a:r>
              <a:rPr lang="en-US" sz="2199" b="true">
                <a:solidFill>
                  <a:srgbClr val="000000"/>
                </a:solidFill>
                <a:latin typeface="Roboto Bold"/>
                <a:ea typeface="Roboto Bold"/>
                <a:cs typeface="Roboto Bold"/>
                <a:sym typeface="Roboto Bold"/>
              </a:rPr>
              <a:t>Das ist auch eine Schleife:</a:t>
            </a:r>
          </a:p>
        </p:txBody>
      </p:sp>
      <p:sp>
        <p:nvSpPr>
          <p:cNvPr name="TextBox 8" id="8"/>
          <p:cNvSpPr txBox="true"/>
          <p:nvPr/>
        </p:nvSpPr>
        <p:spPr>
          <a:xfrm rot="0">
            <a:off x="10592085" y="6924385"/>
            <a:ext cx="5603834" cy="1553845"/>
          </a:xfrm>
          <a:prstGeom prst="rect">
            <a:avLst/>
          </a:prstGeom>
        </p:spPr>
        <p:txBody>
          <a:bodyPr anchor="t" rtlCol="false" tIns="0" lIns="0" bIns="0" rIns="0">
            <a:spAutoFit/>
          </a:bodyPr>
          <a:lstStyle/>
          <a:p>
            <a:pPr algn="l" marL="474979" indent="-237490" lvl="1">
              <a:lnSpc>
                <a:spcPts val="3079"/>
              </a:lnSpc>
              <a:buFont typeface="Arial"/>
              <a:buChar char="•"/>
            </a:pPr>
            <a:r>
              <a:rPr lang="en-US" sz="2199">
                <a:solidFill>
                  <a:srgbClr val="000000"/>
                </a:solidFill>
                <a:latin typeface="Roboto"/>
                <a:ea typeface="Roboto"/>
                <a:cs typeface="Roboto"/>
                <a:sym typeface="Roboto"/>
              </a:rPr>
              <a:t>Sie läuft “dauernd” im </a:t>
            </a:r>
            <a:r>
              <a:rPr lang="en-US" b="true" sz="2199">
                <a:solidFill>
                  <a:srgbClr val="000000"/>
                </a:solidFill>
                <a:latin typeface="Roboto Bold"/>
                <a:ea typeface="Roboto Bold"/>
                <a:cs typeface="Roboto Bold"/>
                <a:sym typeface="Roboto Bold"/>
              </a:rPr>
              <a:t>Hintergrund </a:t>
            </a:r>
            <a:r>
              <a:rPr lang="en-US" sz="2199">
                <a:solidFill>
                  <a:srgbClr val="000000"/>
                </a:solidFill>
                <a:latin typeface="Roboto"/>
                <a:ea typeface="Roboto"/>
                <a:cs typeface="Roboto"/>
                <a:sym typeface="Roboto"/>
              </a:rPr>
              <a:t>und kann nicht gestoppt werden.</a:t>
            </a:r>
          </a:p>
          <a:p>
            <a:pPr algn="l" marL="474979" indent="-237490" lvl="1">
              <a:lnSpc>
                <a:spcPts val="3079"/>
              </a:lnSpc>
              <a:buFont typeface="Arial"/>
              <a:buChar char="•"/>
            </a:pPr>
            <a:r>
              <a:rPr lang="en-US" sz="2199">
                <a:solidFill>
                  <a:srgbClr val="000000"/>
                </a:solidFill>
                <a:latin typeface="Roboto"/>
                <a:ea typeface="Roboto"/>
                <a:cs typeface="Roboto"/>
                <a:sym typeface="Roboto"/>
              </a:rPr>
              <a:t>Alle Blöcke in dieser Schleife werden fortlaufend ausgeführt.</a:t>
            </a:r>
          </a:p>
        </p:txBody>
      </p:sp>
      <p:grpSp>
        <p:nvGrpSpPr>
          <p:cNvPr name="Group 9" id="9"/>
          <p:cNvGrpSpPr/>
          <p:nvPr/>
        </p:nvGrpSpPr>
        <p:grpSpPr>
          <a:xfrm rot="0">
            <a:off x="2829378" y="7240501"/>
            <a:ext cx="2814213" cy="1153382"/>
            <a:chOff x="0" y="0"/>
            <a:chExt cx="741242" cy="303784"/>
          </a:xfrm>
        </p:grpSpPr>
        <p:sp>
          <p:nvSpPr>
            <p:cNvPr name="Freeform 10" id="10"/>
            <p:cNvSpPr/>
            <p:nvPr/>
          </p:nvSpPr>
          <p:spPr>
            <a:xfrm flipH="false" flipV="false" rot="0">
              <a:off x="0" y="0"/>
              <a:ext cx="741242" cy="303784"/>
            </a:xfrm>
            <a:custGeom>
              <a:avLst/>
              <a:gdLst/>
              <a:ahLst/>
              <a:cxnLst/>
              <a:rect r="r" b="b" t="t" l="l"/>
              <a:pathLst>
                <a:path h="303784" w="741242">
                  <a:moveTo>
                    <a:pt x="741242" y="82530"/>
                  </a:moveTo>
                  <a:lnTo>
                    <a:pt x="741242" y="221254"/>
                  </a:lnTo>
                  <a:cubicBezTo>
                    <a:pt x="741242" y="266834"/>
                    <a:pt x="704292" y="303784"/>
                    <a:pt x="658712" y="303784"/>
                  </a:cubicBezTo>
                  <a:lnTo>
                    <a:pt x="82530" y="303784"/>
                  </a:lnTo>
                  <a:cubicBezTo>
                    <a:pt x="36950" y="303784"/>
                    <a:pt x="0" y="266834"/>
                    <a:pt x="0" y="221254"/>
                  </a:cubicBezTo>
                  <a:lnTo>
                    <a:pt x="0" y="82530"/>
                  </a:lnTo>
                  <a:cubicBezTo>
                    <a:pt x="0" y="36950"/>
                    <a:pt x="36950" y="0"/>
                    <a:pt x="82530" y="0"/>
                  </a:cubicBezTo>
                  <a:lnTo>
                    <a:pt x="658712" y="0"/>
                  </a:lnTo>
                  <a:cubicBezTo>
                    <a:pt x="680601" y="0"/>
                    <a:pt x="701592" y="8695"/>
                    <a:pt x="717070" y="24173"/>
                  </a:cubicBezTo>
                  <a:cubicBezTo>
                    <a:pt x="732547" y="39650"/>
                    <a:pt x="741242" y="60642"/>
                    <a:pt x="741242" y="82530"/>
                  </a:cubicBezTo>
                  <a:close/>
                </a:path>
              </a:pathLst>
            </a:custGeom>
            <a:ln w="57150" cap="rnd">
              <a:solidFill>
                <a:srgbClr val="FF751F"/>
              </a:solidFill>
              <a:prstDash val="solid"/>
              <a:round/>
            </a:ln>
          </p:spPr>
        </p:sp>
        <p:sp>
          <p:nvSpPr>
            <p:cNvPr name="TextBox 11" id="11"/>
            <p:cNvSpPr txBox="true"/>
            <p:nvPr/>
          </p:nvSpPr>
          <p:spPr>
            <a:xfrm>
              <a:off x="0" y="-47625"/>
              <a:ext cx="741242" cy="351409"/>
            </a:xfrm>
            <a:prstGeom prst="rect">
              <a:avLst/>
            </a:prstGeom>
          </p:spPr>
          <p:txBody>
            <a:bodyPr anchor="ctr" rtlCol="false" tIns="50800" lIns="50800" bIns="50800" rIns="50800"/>
            <a:lstStyle/>
            <a:p>
              <a:pPr algn="ctr">
                <a:lnSpc>
                  <a:spcPts val="2520"/>
                </a:lnSpc>
              </a:pPr>
            </a:p>
          </p:txBody>
        </p:sp>
      </p:grpSp>
      <p:sp>
        <p:nvSpPr>
          <p:cNvPr name="TextBox 12" id="12"/>
          <p:cNvSpPr txBox="true"/>
          <p:nvPr/>
        </p:nvSpPr>
        <p:spPr>
          <a:xfrm rot="0">
            <a:off x="4828059" y="258979"/>
            <a:ext cx="7706414" cy="1224209"/>
          </a:xfrm>
          <a:prstGeom prst="rect">
            <a:avLst/>
          </a:prstGeom>
        </p:spPr>
        <p:txBody>
          <a:bodyPr anchor="t" rtlCol="false" tIns="0" lIns="0" bIns="0" rIns="0">
            <a:spAutoFit/>
          </a:bodyPr>
          <a:lstStyle/>
          <a:p>
            <a:pPr algn="ctr">
              <a:lnSpc>
                <a:spcPts val="6914"/>
              </a:lnSpc>
            </a:pPr>
            <a:r>
              <a:rPr lang="en-US" sz="4939">
                <a:solidFill>
                  <a:srgbClr val="000000"/>
                </a:solidFill>
                <a:latin typeface="Gagalin"/>
                <a:ea typeface="Gagalin"/>
                <a:cs typeface="Gagalin"/>
                <a:sym typeface="Gagalin"/>
              </a:rPr>
              <a:t>Einfache Schleifen</a:t>
            </a:r>
          </a:p>
          <a:p>
            <a:pPr algn="ctr">
              <a:lnSpc>
                <a:spcPts val="2676"/>
              </a:lnSpc>
              <a:spcBef>
                <a:spcPct val="0"/>
              </a:spcBef>
            </a:pPr>
            <a:r>
              <a:rPr lang="en-US" sz="1911">
                <a:solidFill>
                  <a:srgbClr val="000000"/>
                </a:solidFill>
                <a:latin typeface="Gagalin"/>
                <a:ea typeface="Gagalin"/>
                <a:cs typeface="Gagalin"/>
                <a:sym typeface="Gagalin"/>
              </a:rPr>
              <a:t>Oft wollen wir di</a:t>
            </a:r>
            <a:r>
              <a:rPr lang="en-US" sz="1911">
                <a:solidFill>
                  <a:srgbClr val="000000"/>
                </a:solidFill>
                <a:latin typeface="Gagalin"/>
                <a:ea typeface="Gagalin"/>
                <a:cs typeface="Gagalin"/>
                <a:sym typeface="Gagalin"/>
              </a:rPr>
              <a:t>e gleichen Aktionen mehrere male ausführen:</a:t>
            </a:r>
          </a:p>
        </p:txBody>
      </p:sp>
      <p:sp>
        <p:nvSpPr>
          <p:cNvPr name="TextBox 13" id="13"/>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9"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
        <p:nvSpPr>
          <p:cNvPr name="AutoShape 14" id="14"/>
          <p:cNvSpPr/>
          <p:nvPr/>
        </p:nvSpPr>
        <p:spPr>
          <a:xfrm flipV="true">
            <a:off x="5643591" y="5891264"/>
            <a:ext cx="2709529" cy="1925928"/>
          </a:xfrm>
          <a:prstGeom prst="line">
            <a:avLst/>
          </a:prstGeom>
          <a:ln cap="flat" w="85725">
            <a:solidFill>
              <a:srgbClr val="FF751F"/>
            </a:solidFill>
            <a:prstDash val="solid"/>
            <a:headEnd type="none" len="sm" w="sm"/>
            <a:tailEnd type="triangle" len="med" w="lg"/>
          </a:ln>
        </p:spPr>
      </p:sp>
      <p:sp>
        <p:nvSpPr>
          <p:cNvPr name="Freeform 15" id="15"/>
          <p:cNvSpPr/>
          <p:nvPr/>
        </p:nvSpPr>
        <p:spPr>
          <a:xfrm flipH="false" flipV="false" rot="0">
            <a:off x="388623" y="-115740"/>
            <a:ext cx="2046623" cy="2046623"/>
          </a:xfrm>
          <a:custGeom>
            <a:avLst/>
            <a:gdLst/>
            <a:ahLst/>
            <a:cxnLst/>
            <a:rect r="r" b="b" t="t" l="l"/>
            <a:pathLst>
              <a:path h="2046623" w="2046623">
                <a:moveTo>
                  <a:pt x="0" y="0"/>
                </a:moveTo>
                <a:lnTo>
                  <a:pt x="2046623" y="0"/>
                </a:lnTo>
                <a:lnTo>
                  <a:pt x="2046623" y="2046623"/>
                </a:lnTo>
                <a:lnTo>
                  <a:pt x="0" y="2046623"/>
                </a:lnTo>
                <a:lnTo>
                  <a:pt x="0" y="0"/>
                </a:lnTo>
                <a:close/>
              </a:path>
            </a:pathLst>
          </a:custGeom>
          <a:blipFill>
            <a:blip r:embed="rId10"/>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61376" y="6358493"/>
            <a:ext cx="1589613" cy="1386937"/>
          </a:xfrm>
          <a:custGeom>
            <a:avLst/>
            <a:gdLst/>
            <a:ahLst/>
            <a:cxnLst/>
            <a:rect r="r" b="b" t="t" l="l"/>
            <a:pathLst>
              <a:path h="1386937" w="1589613">
                <a:moveTo>
                  <a:pt x="0" y="0"/>
                </a:moveTo>
                <a:lnTo>
                  <a:pt x="1589613" y="0"/>
                </a:lnTo>
                <a:lnTo>
                  <a:pt x="1589613" y="1386938"/>
                </a:lnTo>
                <a:lnTo>
                  <a:pt x="0" y="1386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002681" y="6872238"/>
            <a:ext cx="773374" cy="773374"/>
          </a:xfrm>
          <a:custGeom>
            <a:avLst/>
            <a:gdLst/>
            <a:ahLst/>
            <a:cxnLst/>
            <a:rect r="r" b="b" t="t" l="l"/>
            <a:pathLst>
              <a:path h="773374" w="773374">
                <a:moveTo>
                  <a:pt x="0" y="0"/>
                </a:moveTo>
                <a:lnTo>
                  <a:pt x="773374" y="0"/>
                </a:lnTo>
                <a:lnTo>
                  <a:pt x="773374" y="773374"/>
                </a:lnTo>
                <a:lnTo>
                  <a:pt x="0" y="7733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1623636">
            <a:off x="3176031" y="6108932"/>
            <a:ext cx="1521628" cy="631476"/>
          </a:xfrm>
          <a:custGeom>
            <a:avLst/>
            <a:gdLst/>
            <a:ahLst/>
            <a:cxnLst/>
            <a:rect r="r" b="b" t="t" l="l"/>
            <a:pathLst>
              <a:path h="631476" w="1521628">
                <a:moveTo>
                  <a:pt x="0" y="0"/>
                </a:moveTo>
                <a:lnTo>
                  <a:pt x="1521627" y="0"/>
                </a:lnTo>
                <a:lnTo>
                  <a:pt x="1521627" y="631476"/>
                </a:lnTo>
                <a:lnTo>
                  <a:pt x="0" y="6314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8"/>
            <a:stretch>
              <a:fillRect l="0" t="0" r="0" b="0"/>
            </a:stretch>
          </a:blipFill>
        </p:spPr>
      </p:sp>
      <p:sp>
        <p:nvSpPr>
          <p:cNvPr name="Freeform 6" id="6"/>
          <p:cNvSpPr/>
          <p:nvPr/>
        </p:nvSpPr>
        <p:spPr>
          <a:xfrm flipH="false" flipV="false" rot="0">
            <a:off x="15132540" y="28557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9"/>
            <a:stretch>
              <a:fillRect l="0" t="-27533" r="0" b="0"/>
            </a:stretch>
          </a:blipFill>
        </p:spPr>
      </p:sp>
      <p:sp>
        <p:nvSpPr>
          <p:cNvPr name="Freeform 7" id="7"/>
          <p:cNvSpPr/>
          <p:nvPr/>
        </p:nvSpPr>
        <p:spPr>
          <a:xfrm flipH="false" flipV="false" rot="0">
            <a:off x="7413867" y="6358493"/>
            <a:ext cx="1589613" cy="1386937"/>
          </a:xfrm>
          <a:custGeom>
            <a:avLst/>
            <a:gdLst/>
            <a:ahLst/>
            <a:cxnLst/>
            <a:rect r="r" b="b" t="t" l="l"/>
            <a:pathLst>
              <a:path h="1386937" w="1589613">
                <a:moveTo>
                  <a:pt x="0" y="0"/>
                </a:moveTo>
                <a:lnTo>
                  <a:pt x="1589613" y="0"/>
                </a:lnTo>
                <a:lnTo>
                  <a:pt x="1589613" y="1386938"/>
                </a:lnTo>
                <a:lnTo>
                  <a:pt x="0" y="1386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1623636">
            <a:off x="6628521" y="6108932"/>
            <a:ext cx="1521628" cy="631476"/>
          </a:xfrm>
          <a:custGeom>
            <a:avLst/>
            <a:gdLst/>
            <a:ahLst/>
            <a:cxnLst/>
            <a:rect r="r" b="b" t="t" l="l"/>
            <a:pathLst>
              <a:path h="631476" w="1521628">
                <a:moveTo>
                  <a:pt x="0" y="0"/>
                </a:moveTo>
                <a:lnTo>
                  <a:pt x="1521628" y="0"/>
                </a:lnTo>
                <a:lnTo>
                  <a:pt x="1521628" y="631476"/>
                </a:lnTo>
                <a:lnTo>
                  <a:pt x="0" y="6314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6455172" y="6857432"/>
            <a:ext cx="764887" cy="764887"/>
          </a:xfrm>
          <a:custGeom>
            <a:avLst/>
            <a:gdLst/>
            <a:ahLst/>
            <a:cxnLst/>
            <a:rect r="r" b="b" t="t" l="l"/>
            <a:pathLst>
              <a:path h="764887" w="764887">
                <a:moveTo>
                  <a:pt x="0" y="0"/>
                </a:moveTo>
                <a:lnTo>
                  <a:pt x="764887" y="0"/>
                </a:lnTo>
                <a:lnTo>
                  <a:pt x="764887" y="764887"/>
                </a:lnTo>
                <a:lnTo>
                  <a:pt x="0" y="76488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6837616" y="543183"/>
            <a:ext cx="4447768"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Variablen</a:t>
            </a:r>
          </a:p>
          <a:p>
            <a:pPr algn="ctr">
              <a:lnSpc>
                <a:spcPts val="3359"/>
              </a:lnSpc>
              <a:spcBef>
                <a:spcPct val="0"/>
              </a:spcBef>
            </a:pPr>
            <a:r>
              <a:rPr lang="en-US" sz="2400">
                <a:solidFill>
                  <a:srgbClr val="000000"/>
                </a:solidFill>
                <a:latin typeface="Gagalin"/>
                <a:ea typeface="Gagalin"/>
                <a:cs typeface="Gagalin"/>
                <a:sym typeface="Gagalin"/>
              </a:rPr>
              <a:t>Eigene Variablen Erstellen</a:t>
            </a:r>
          </a:p>
        </p:txBody>
      </p:sp>
      <p:sp>
        <p:nvSpPr>
          <p:cNvPr name="TextBox 11" id="11"/>
          <p:cNvSpPr txBox="true"/>
          <p:nvPr/>
        </p:nvSpPr>
        <p:spPr>
          <a:xfrm rot="0">
            <a:off x="2730842" y="2411612"/>
            <a:ext cx="16572669" cy="2454275"/>
          </a:xfrm>
          <a:prstGeom prst="rect">
            <a:avLst/>
          </a:prstGeom>
        </p:spPr>
        <p:txBody>
          <a:bodyPr anchor="t" rtlCol="false" tIns="0" lIns="0" bIns="0" rIns="0">
            <a:spAutoFit/>
          </a:bodyPr>
          <a:lstStyle/>
          <a:p>
            <a:pPr algn="l" marL="539748" indent="-269874" lvl="1">
              <a:lnSpc>
                <a:spcPts val="3924"/>
              </a:lnSpc>
              <a:buFont typeface="Arial"/>
              <a:buChar char="•"/>
            </a:pPr>
            <a:r>
              <a:rPr lang="en-US" sz="2499">
                <a:solidFill>
                  <a:srgbClr val="000000"/>
                </a:solidFill>
                <a:latin typeface="Roboto"/>
                <a:ea typeface="Roboto"/>
                <a:cs typeface="Roboto"/>
                <a:sym typeface="Roboto"/>
              </a:rPr>
              <a:t>Eine Variable ist ein “Behälter” oder ein “Speicher” mit einem Namen.</a:t>
            </a:r>
          </a:p>
          <a:p>
            <a:pPr algn="l" marL="539748" indent="-269874" lvl="1">
              <a:lnSpc>
                <a:spcPts val="3924"/>
              </a:lnSpc>
              <a:buFont typeface="Arial"/>
              <a:buChar char="•"/>
            </a:pPr>
            <a:r>
              <a:rPr lang="en-US" sz="2499">
                <a:solidFill>
                  <a:srgbClr val="000000"/>
                </a:solidFill>
                <a:latin typeface="Roboto"/>
                <a:ea typeface="Roboto"/>
                <a:cs typeface="Roboto"/>
                <a:sym typeface="Roboto"/>
              </a:rPr>
              <a:t>Den Namen kannst Du Dir aussuchen, er sollte aber Sinn machen!</a:t>
            </a:r>
          </a:p>
          <a:p>
            <a:pPr algn="l" marL="539748" indent="-269874" lvl="1">
              <a:lnSpc>
                <a:spcPts val="3924"/>
              </a:lnSpc>
              <a:buFont typeface="Arial"/>
              <a:buChar char="•"/>
            </a:pPr>
            <a:r>
              <a:rPr lang="en-US" sz="2499">
                <a:solidFill>
                  <a:srgbClr val="000000"/>
                </a:solidFill>
                <a:latin typeface="Roboto"/>
                <a:ea typeface="Roboto"/>
                <a:cs typeface="Roboto"/>
                <a:sym typeface="Roboto"/>
              </a:rPr>
              <a:t>Eine Variable kann einen Wert (z.B. eine Zahl oder einen Text) speichern.</a:t>
            </a:r>
          </a:p>
          <a:p>
            <a:pPr algn="l" marL="539748" indent="-269874" lvl="1">
              <a:lnSpc>
                <a:spcPts val="3924"/>
              </a:lnSpc>
              <a:buFont typeface="Arial"/>
              <a:buChar char="•"/>
            </a:pPr>
            <a:r>
              <a:rPr lang="en-US" sz="2499">
                <a:solidFill>
                  <a:srgbClr val="000000"/>
                </a:solidFill>
                <a:latin typeface="Roboto"/>
                <a:ea typeface="Roboto"/>
                <a:cs typeface="Roboto"/>
                <a:sym typeface="Roboto"/>
              </a:rPr>
              <a:t>Der Wert einer Variable kann geändern werden.</a:t>
            </a:r>
          </a:p>
          <a:p>
            <a:pPr algn="l" marL="539748" indent="-269874" lvl="1">
              <a:lnSpc>
                <a:spcPts val="3924"/>
              </a:lnSpc>
              <a:buFont typeface="Arial"/>
              <a:buChar char="•"/>
            </a:pPr>
            <a:r>
              <a:rPr lang="en-US" sz="2499">
                <a:solidFill>
                  <a:srgbClr val="000000"/>
                </a:solidFill>
                <a:latin typeface="Roboto"/>
                <a:ea typeface="Roboto"/>
                <a:cs typeface="Roboto"/>
                <a:sym typeface="Roboto"/>
              </a:rPr>
              <a:t>Die Variable kann abgefragt werden: Was ist momentan Dein Wert?</a:t>
            </a:r>
          </a:p>
        </p:txBody>
      </p:sp>
      <p:sp>
        <p:nvSpPr>
          <p:cNvPr name="TextBox 12" id="12"/>
          <p:cNvSpPr txBox="true"/>
          <p:nvPr/>
        </p:nvSpPr>
        <p:spPr>
          <a:xfrm rot="0">
            <a:off x="5901006" y="1728049"/>
            <a:ext cx="950252" cy="344214"/>
          </a:xfrm>
          <a:prstGeom prst="rect">
            <a:avLst/>
          </a:prstGeom>
        </p:spPr>
        <p:txBody>
          <a:bodyPr anchor="t" rtlCol="false" tIns="0" lIns="0" bIns="0" rIns="0">
            <a:spAutoFit/>
          </a:bodyPr>
          <a:lstStyle/>
          <a:p>
            <a:pPr algn="ctr">
              <a:lnSpc>
                <a:spcPts val="1893"/>
              </a:lnSpc>
            </a:pPr>
            <a:r>
              <a:rPr lang="en-US" sz="1352" b="true">
                <a:solidFill>
                  <a:srgbClr val="FCFCFD"/>
                </a:solidFill>
                <a:latin typeface="Canva Sans Bold"/>
                <a:ea typeface="Canva Sans Bold"/>
                <a:cs typeface="Canva Sans Bold"/>
                <a:sym typeface="Canva Sans Bold"/>
              </a:rPr>
              <a:t>Lautstärke</a:t>
            </a:r>
          </a:p>
        </p:txBody>
      </p:sp>
      <p:sp>
        <p:nvSpPr>
          <p:cNvPr name="TextBox 13" id="13"/>
          <p:cNvSpPr txBox="true"/>
          <p:nvPr/>
        </p:nvSpPr>
        <p:spPr>
          <a:xfrm rot="0">
            <a:off x="4691333" y="6870305"/>
            <a:ext cx="411229" cy="662941"/>
          </a:xfrm>
          <a:prstGeom prst="rect">
            <a:avLst/>
          </a:prstGeom>
        </p:spPr>
        <p:txBody>
          <a:bodyPr anchor="t" rtlCol="false" tIns="0" lIns="0" bIns="0" rIns="0">
            <a:spAutoFit/>
          </a:bodyPr>
          <a:lstStyle/>
          <a:p>
            <a:pPr algn="ctr">
              <a:lnSpc>
                <a:spcPts val="5459"/>
              </a:lnSpc>
            </a:pPr>
            <a:r>
              <a:rPr lang="en-US" b="true" sz="3899">
                <a:solidFill>
                  <a:srgbClr val="FFFFFF"/>
                </a:solidFill>
                <a:latin typeface="Roboto Bold"/>
                <a:ea typeface="Roboto Bold"/>
                <a:cs typeface="Roboto Bold"/>
                <a:sym typeface="Roboto Bold"/>
              </a:rPr>
              <a:t>X</a:t>
            </a:r>
          </a:p>
        </p:txBody>
      </p:sp>
      <p:sp>
        <p:nvSpPr>
          <p:cNvPr name="TextBox 14" id="14"/>
          <p:cNvSpPr txBox="true"/>
          <p:nvPr/>
        </p:nvSpPr>
        <p:spPr>
          <a:xfrm rot="0">
            <a:off x="4267242" y="8128002"/>
            <a:ext cx="1176432" cy="533400"/>
          </a:xfrm>
          <a:prstGeom prst="rect">
            <a:avLst/>
          </a:prstGeom>
        </p:spPr>
        <p:txBody>
          <a:bodyPr anchor="t" rtlCol="false" tIns="0" lIns="0" bIns="0" rIns="0">
            <a:spAutoFit/>
          </a:bodyPr>
          <a:lstStyle/>
          <a:p>
            <a:pPr algn="ctr">
              <a:lnSpc>
                <a:spcPts val="4200"/>
              </a:lnSpc>
            </a:pPr>
            <a:r>
              <a:rPr lang="en-US" sz="3000" b="true">
                <a:solidFill>
                  <a:srgbClr val="000000"/>
                </a:solidFill>
                <a:latin typeface="Roboto Bold"/>
                <a:ea typeface="Roboto Bold"/>
                <a:cs typeface="Roboto Bold"/>
                <a:sym typeface="Roboto Bold"/>
              </a:rPr>
              <a:t>X = 42</a:t>
            </a:r>
          </a:p>
        </p:txBody>
      </p:sp>
      <p:sp>
        <p:nvSpPr>
          <p:cNvPr name="TextBox 15" id="15"/>
          <p:cNvSpPr txBox="true"/>
          <p:nvPr/>
        </p:nvSpPr>
        <p:spPr>
          <a:xfrm rot="0">
            <a:off x="8143824" y="6870305"/>
            <a:ext cx="411229" cy="662941"/>
          </a:xfrm>
          <a:prstGeom prst="rect">
            <a:avLst/>
          </a:prstGeom>
        </p:spPr>
        <p:txBody>
          <a:bodyPr anchor="t" rtlCol="false" tIns="0" lIns="0" bIns="0" rIns="0">
            <a:spAutoFit/>
          </a:bodyPr>
          <a:lstStyle/>
          <a:p>
            <a:pPr algn="ctr">
              <a:lnSpc>
                <a:spcPts val="5459"/>
              </a:lnSpc>
            </a:pPr>
            <a:r>
              <a:rPr lang="en-US" b="true" sz="3899">
                <a:solidFill>
                  <a:srgbClr val="FFFFFF"/>
                </a:solidFill>
                <a:latin typeface="Roboto Bold"/>
                <a:ea typeface="Roboto Bold"/>
                <a:cs typeface="Roboto Bold"/>
                <a:sym typeface="Roboto Bold"/>
              </a:rPr>
              <a:t>X</a:t>
            </a:r>
          </a:p>
        </p:txBody>
      </p:sp>
      <p:sp>
        <p:nvSpPr>
          <p:cNvPr name="TextBox 16" id="16"/>
          <p:cNvSpPr txBox="true"/>
          <p:nvPr/>
        </p:nvSpPr>
        <p:spPr>
          <a:xfrm rot="0">
            <a:off x="8349439" y="5320493"/>
            <a:ext cx="2814384" cy="448310"/>
          </a:xfrm>
          <a:prstGeom prst="rect">
            <a:avLst/>
          </a:prstGeom>
        </p:spPr>
        <p:txBody>
          <a:bodyPr anchor="t" rtlCol="false" tIns="0" lIns="0" bIns="0" rIns="0">
            <a:spAutoFit/>
          </a:bodyPr>
          <a:lstStyle/>
          <a:p>
            <a:pPr algn="ctr">
              <a:lnSpc>
                <a:spcPts val="3639"/>
              </a:lnSpc>
            </a:pPr>
            <a:r>
              <a:rPr lang="en-US" sz="2599" b="true">
                <a:solidFill>
                  <a:srgbClr val="000000"/>
                </a:solidFill>
                <a:latin typeface="Roboto Bold"/>
                <a:ea typeface="Roboto Bold"/>
                <a:cs typeface="Roboto Bold"/>
                <a:sym typeface="Roboto Bold"/>
              </a:rPr>
              <a:t>Die Variable X:</a:t>
            </a:r>
          </a:p>
        </p:txBody>
      </p:sp>
      <p:sp>
        <p:nvSpPr>
          <p:cNvPr name="TextBox 17" id="17"/>
          <p:cNvSpPr txBox="true"/>
          <p:nvPr/>
        </p:nvSpPr>
        <p:spPr>
          <a:xfrm rot="0">
            <a:off x="7827047" y="8128002"/>
            <a:ext cx="1044783" cy="533400"/>
          </a:xfrm>
          <a:prstGeom prst="rect">
            <a:avLst/>
          </a:prstGeom>
        </p:spPr>
        <p:txBody>
          <a:bodyPr anchor="t" rtlCol="false" tIns="0" lIns="0" bIns="0" rIns="0">
            <a:spAutoFit/>
          </a:bodyPr>
          <a:lstStyle/>
          <a:p>
            <a:pPr algn="ctr">
              <a:lnSpc>
                <a:spcPts val="4200"/>
              </a:lnSpc>
            </a:pPr>
            <a:r>
              <a:rPr lang="en-US" sz="3000" b="true">
                <a:solidFill>
                  <a:srgbClr val="000000"/>
                </a:solidFill>
                <a:latin typeface="Roboto Bold"/>
                <a:ea typeface="Roboto Bold"/>
                <a:cs typeface="Roboto Bold"/>
                <a:sym typeface="Roboto Bold"/>
              </a:rPr>
              <a:t>X = 9</a:t>
            </a:r>
          </a:p>
        </p:txBody>
      </p:sp>
      <p:sp>
        <p:nvSpPr>
          <p:cNvPr name="Freeform 18" id="18"/>
          <p:cNvSpPr/>
          <p:nvPr/>
        </p:nvSpPr>
        <p:spPr>
          <a:xfrm flipH="false" flipV="false" rot="0">
            <a:off x="10773100" y="6358493"/>
            <a:ext cx="1589613" cy="1386937"/>
          </a:xfrm>
          <a:custGeom>
            <a:avLst/>
            <a:gdLst/>
            <a:ahLst/>
            <a:cxnLst/>
            <a:rect r="r" b="b" t="t" l="l"/>
            <a:pathLst>
              <a:path h="1386937" w="1589613">
                <a:moveTo>
                  <a:pt x="0" y="0"/>
                </a:moveTo>
                <a:lnTo>
                  <a:pt x="1589613" y="0"/>
                </a:lnTo>
                <a:lnTo>
                  <a:pt x="1589613" y="1386938"/>
                </a:lnTo>
                <a:lnTo>
                  <a:pt x="0" y="1386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9" id="19"/>
          <p:cNvSpPr/>
          <p:nvPr/>
        </p:nvSpPr>
        <p:spPr>
          <a:xfrm flipH="false" flipV="false" rot="-1623636">
            <a:off x="9987755" y="6108932"/>
            <a:ext cx="1521628" cy="631476"/>
          </a:xfrm>
          <a:custGeom>
            <a:avLst/>
            <a:gdLst/>
            <a:ahLst/>
            <a:cxnLst/>
            <a:rect r="r" b="b" t="t" l="l"/>
            <a:pathLst>
              <a:path h="631476" w="1521628">
                <a:moveTo>
                  <a:pt x="0" y="0"/>
                </a:moveTo>
                <a:lnTo>
                  <a:pt x="1521627" y="0"/>
                </a:lnTo>
                <a:lnTo>
                  <a:pt x="1521627" y="631476"/>
                </a:lnTo>
                <a:lnTo>
                  <a:pt x="0" y="6314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0" id="20"/>
          <p:cNvSpPr txBox="true"/>
          <p:nvPr/>
        </p:nvSpPr>
        <p:spPr>
          <a:xfrm rot="0">
            <a:off x="11503057" y="6870305"/>
            <a:ext cx="411229" cy="662941"/>
          </a:xfrm>
          <a:prstGeom prst="rect">
            <a:avLst/>
          </a:prstGeom>
        </p:spPr>
        <p:txBody>
          <a:bodyPr anchor="t" rtlCol="false" tIns="0" lIns="0" bIns="0" rIns="0">
            <a:spAutoFit/>
          </a:bodyPr>
          <a:lstStyle/>
          <a:p>
            <a:pPr algn="ctr">
              <a:lnSpc>
                <a:spcPts val="5459"/>
              </a:lnSpc>
            </a:pPr>
            <a:r>
              <a:rPr lang="en-US" b="true" sz="3899">
                <a:solidFill>
                  <a:srgbClr val="FFFFFF"/>
                </a:solidFill>
                <a:latin typeface="Roboto Bold"/>
                <a:ea typeface="Roboto Bold"/>
                <a:cs typeface="Roboto Bold"/>
                <a:sym typeface="Roboto Bold"/>
              </a:rPr>
              <a:t>X</a:t>
            </a:r>
          </a:p>
        </p:txBody>
      </p:sp>
      <p:sp>
        <p:nvSpPr>
          <p:cNvPr name="TextBox 21" id="21"/>
          <p:cNvSpPr txBox="true"/>
          <p:nvPr/>
        </p:nvSpPr>
        <p:spPr>
          <a:xfrm rot="0">
            <a:off x="11120456" y="8128002"/>
            <a:ext cx="1176432" cy="533400"/>
          </a:xfrm>
          <a:prstGeom prst="rect">
            <a:avLst/>
          </a:prstGeom>
        </p:spPr>
        <p:txBody>
          <a:bodyPr anchor="t" rtlCol="false" tIns="0" lIns="0" bIns="0" rIns="0">
            <a:spAutoFit/>
          </a:bodyPr>
          <a:lstStyle/>
          <a:p>
            <a:pPr algn="ctr">
              <a:lnSpc>
                <a:spcPts val="4200"/>
              </a:lnSpc>
            </a:pPr>
            <a:r>
              <a:rPr lang="en-US" sz="3000" b="true">
                <a:solidFill>
                  <a:srgbClr val="000000"/>
                </a:solidFill>
                <a:latin typeface="Roboto Bold"/>
                <a:ea typeface="Roboto Bold"/>
                <a:cs typeface="Roboto Bold"/>
                <a:sym typeface="Roboto Bold"/>
              </a:rPr>
              <a:t>X = 10</a:t>
            </a:r>
          </a:p>
        </p:txBody>
      </p:sp>
      <p:sp>
        <p:nvSpPr>
          <p:cNvPr name="TextBox 22" id="22"/>
          <p:cNvSpPr txBox="true"/>
          <p:nvPr/>
        </p:nvSpPr>
        <p:spPr>
          <a:xfrm rot="0">
            <a:off x="9927405" y="6933805"/>
            <a:ext cx="821164" cy="662941"/>
          </a:xfrm>
          <a:prstGeom prst="rect">
            <a:avLst/>
          </a:prstGeom>
        </p:spPr>
        <p:txBody>
          <a:bodyPr anchor="t" rtlCol="false" tIns="0" lIns="0" bIns="0" rIns="0">
            <a:spAutoFit/>
          </a:bodyPr>
          <a:lstStyle/>
          <a:p>
            <a:pPr algn="l">
              <a:lnSpc>
                <a:spcPts val="5459"/>
              </a:lnSpc>
            </a:pPr>
            <a:r>
              <a:rPr lang="en-US" sz="3899" b="true">
                <a:solidFill>
                  <a:srgbClr val="000000"/>
                </a:solidFill>
                <a:latin typeface="Roboto Bold"/>
                <a:ea typeface="Roboto Bold"/>
                <a:cs typeface="Roboto Bold"/>
                <a:sym typeface="Roboto Bold"/>
              </a:rPr>
              <a:t>+ 1</a:t>
            </a:r>
          </a:p>
        </p:txBody>
      </p:sp>
      <p:sp>
        <p:nvSpPr>
          <p:cNvPr name="Freeform 23" id="23"/>
          <p:cNvSpPr/>
          <p:nvPr/>
        </p:nvSpPr>
        <p:spPr>
          <a:xfrm flipH="false" flipV="false" rot="0">
            <a:off x="13960883" y="6432478"/>
            <a:ext cx="1589613" cy="1386937"/>
          </a:xfrm>
          <a:custGeom>
            <a:avLst/>
            <a:gdLst/>
            <a:ahLst/>
            <a:cxnLst/>
            <a:rect r="r" b="b" t="t" l="l"/>
            <a:pathLst>
              <a:path h="1386937" w="1589613">
                <a:moveTo>
                  <a:pt x="0" y="0"/>
                </a:moveTo>
                <a:lnTo>
                  <a:pt x="1589613" y="0"/>
                </a:lnTo>
                <a:lnTo>
                  <a:pt x="1589613" y="1386938"/>
                </a:lnTo>
                <a:lnTo>
                  <a:pt x="0" y="1386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4" id="24"/>
          <p:cNvSpPr/>
          <p:nvPr/>
        </p:nvSpPr>
        <p:spPr>
          <a:xfrm flipH="false" flipV="false" rot="-1623636">
            <a:off x="13175538" y="6182917"/>
            <a:ext cx="1521628" cy="631476"/>
          </a:xfrm>
          <a:custGeom>
            <a:avLst/>
            <a:gdLst/>
            <a:ahLst/>
            <a:cxnLst/>
            <a:rect r="r" b="b" t="t" l="l"/>
            <a:pathLst>
              <a:path h="631476" w="1521628">
                <a:moveTo>
                  <a:pt x="0" y="0"/>
                </a:moveTo>
                <a:lnTo>
                  <a:pt x="1521628" y="0"/>
                </a:lnTo>
                <a:lnTo>
                  <a:pt x="1521628" y="631476"/>
                </a:lnTo>
                <a:lnTo>
                  <a:pt x="0" y="6314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5" id="25"/>
          <p:cNvSpPr txBox="true"/>
          <p:nvPr/>
        </p:nvSpPr>
        <p:spPr>
          <a:xfrm rot="0">
            <a:off x="14690841" y="6944290"/>
            <a:ext cx="411229" cy="662941"/>
          </a:xfrm>
          <a:prstGeom prst="rect">
            <a:avLst/>
          </a:prstGeom>
        </p:spPr>
        <p:txBody>
          <a:bodyPr anchor="t" rtlCol="false" tIns="0" lIns="0" bIns="0" rIns="0">
            <a:spAutoFit/>
          </a:bodyPr>
          <a:lstStyle/>
          <a:p>
            <a:pPr algn="ctr">
              <a:lnSpc>
                <a:spcPts val="5459"/>
              </a:lnSpc>
            </a:pPr>
            <a:r>
              <a:rPr lang="en-US" b="true" sz="3899">
                <a:solidFill>
                  <a:srgbClr val="FFFFFF"/>
                </a:solidFill>
                <a:latin typeface="Roboto Bold"/>
                <a:ea typeface="Roboto Bold"/>
                <a:cs typeface="Roboto Bold"/>
                <a:sym typeface="Roboto Bold"/>
              </a:rPr>
              <a:t>X</a:t>
            </a:r>
          </a:p>
        </p:txBody>
      </p:sp>
      <p:sp>
        <p:nvSpPr>
          <p:cNvPr name="TextBox 26" id="26"/>
          <p:cNvSpPr txBox="true"/>
          <p:nvPr/>
        </p:nvSpPr>
        <p:spPr>
          <a:xfrm rot="0">
            <a:off x="14308239" y="8201987"/>
            <a:ext cx="1176432" cy="533400"/>
          </a:xfrm>
          <a:prstGeom prst="rect">
            <a:avLst/>
          </a:prstGeom>
        </p:spPr>
        <p:txBody>
          <a:bodyPr anchor="t" rtlCol="false" tIns="0" lIns="0" bIns="0" rIns="0">
            <a:spAutoFit/>
          </a:bodyPr>
          <a:lstStyle/>
          <a:p>
            <a:pPr algn="ctr">
              <a:lnSpc>
                <a:spcPts val="4200"/>
              </a:lnSpc>
            </a:pPr>
            <a:r>
              <a:rPr lang="en-US" sz="3000" b="true">
                <a:solidFill>
                  <a:srgbClr val="000000"/>
                </a:solidFill>
                <a:latin typeface="Roboto Bold"/>
                <a:ea typeface="Roboto Bold"/>
                <a:cs typeface="Roboto Bold"/>
                <a:sym typeface="Roboto Bold"/>
              </a:rPr>
              <a:t>X = 5</a:t>
            </a:r>
          </a:p>
        </p:txBody>
      </p:sp>
      <p:sp>
        <p:nvSpPr>
          <p:cNvPr name="TextBox 27" id="27"/>
          <p:cNvSpPr txBox="true"/>
          <p:nvPr/>
        </p:nvSpPr>
        <p:spPr>
          <a:xfrm rot="0">
            <a:off x="13115188" y="7007790"/>
            <a:ext cx="821164" cy="662941"/>
          </a:xfrm>
          <a:prstGeom prst="rect">
            <a:avLst/>
          </a:prstGeom>
        </p:spPr>
        <p:txBody>
          <a:bodyPr anchor="t" rtlCol="false" tIns="0" lIns="0" bIns="0" rIns="0">
            <a:spAutoFit/>
          </a:bodyPr>
          <a:lstStyle/>
          <a:p>
            <a:pPr algn="l">
              <a:lnSpc>
                <a:spcPts val="5459"/>
              </a:lnSpc>
            </a:pPr>
            <a:r>
              <a:rPr lang="en-US" sz="3899" b="true">
                <a:solidFill>
                  <a:srgbClr val="000000"/>
                </a:solidFill>
                <a:latin typeface="Roboto Bold"/>
                <a:ea typeface="Roboto Bold"/>
                <a:cs typeface="Roboto Bold"/>
                <a:sym typeface="Roboto Bold"/>
              </a:rPr>
              <a:t>-5</a:t>
            </a:r>
          </a:p>
        </p:txBody>
      </p:sp>
      <p:sp>
        <p:nvSpPr>
          <p:cNvPr name="TextBox 28" id="28"/>
          <p:cNvSpPr txBox="true"/>
          <p:nvPr/>
        </p:nvSpPr>
        <p:spPr>
          <a:xfrm rot="0">
            <a:off x="6942247" y="8613777"/>
            <a:ext cx="2814384" cy="630456"/>
          </a:xfrm>
          <a:prstGeom prst="rect">
            <a:avLst/>
          </a:prstGeom>
        </p:spPr>
        <p:txBody>
          <a:bodyPr anchor="t" rtlCol="false" tIns="0" lIns="0" bIns="0" rIns="0">
            <a:spAutoFit/>
          </a:bodyPr>
          <a:lstStyle/>
          <a:p>
            <a:pPr algn="ctr">
              <a:lnSpc>
                <a:spcPts val="2520"/>
              </a:lnSpc>
            </a:pPr>
            <a:r>
              <a:rPr lang="en-US" sz="1800">
                <a:solidFill>
                  <a:srgbClr val="000000"/>
                </a:solidFill>
                <a:latin typeface="Roboto"/>
                <a:ea typeface="Roboto"/>
                <a:cs typeface="Roboto"/>
                <a:sym typeface="Roboto"/>
              </a:rPr>
              <a:t>(42 wurde durch 9 ersetzt. 42 ist jetzt “vergessen”!)</a:t>
            </a:r>
          </a:p>
        </p:txBody>
      </p:sp>
      <p:sp>
        <p:nvSpPr>
          <p:cNvPr name="TextBox 29" id="29"/>
          <p:cNvSpPr txBox="true"/>
          <p:nvPr/>
        </p:nvSpPr>
        <p:spPr>
          <a:xfrm rot="0">
            <a:off x="10337987" y="8642352"/>
            <a:ext cx="2814384" cy="630456"/>
          </a:xfrm>
          <a:prstGeom prst="rect">
            <a:avLst/>
          </a:prstGeom>
        </p:spPr>
        <p:txBody>
          <a:bodyPr anchor="t" rtlCol="false" tIns="0" lIns="0" bIns="0" rIns="0">
            <a:spAutoFit/>
          </a:bodyPr>
          <a:lstStyle/>
          <a:p>
            <a:pPr algn="ctr">
              <a:lnSpc>
                <a:spcPts val="2520"/>
              </a:lnSpc>
            </a:pPr>
            <a:r>
              <a:rPr lang="en-US" sz="1800">
                <a:solidFill>
                  <a:srgbClr val="000000"/>
                </a:solidFill>
                <a:latin typeface="Roboto"/>
                <a:ea typeface="Roboto"/>
                <a:cs typeface="Roboto"/>
                <a:sym typeface="Roboto"/>
              </a:rPr>
              <a:t>(es wurd +1 gerechnet</a:t>
            </a:r>
          </a:p>
          <a:p>
            <a:pPr algn="ctr">
              <a:lnSpc>
                <a:spcPts val="2520"/>
              </a:lnSpc>
            </a:pPr>
            <a:r>
              <a:rPr lang="en-US" sz="1800">
                <a:solidFill>
                  <a:srgbClr val="000000"/>
                </a:solidFill>
                <a:latin typeface="Roboto"/>
                <a:ea typeface="Roboto"/>
                <a:cs typeface="Roboto"/>
                <a:sym typeface="Roboto"/>
              </a:rPr>
              <a:t>9+1=10)</a:t>
            </a:r>
          </a:p>
        </p:txBody>
      </p:sp>
      <p:sp>
        <p:nvSpPr>
          <p:cNvPr name="TextBox 30" id="30"/>
          <p:cNvSpPr txBox="true"/>
          <p:nvPr/>
        </p:nvSpPr>
        <p:spPr>
          <a:xfrm rot="0">
            <a:off x="13489263" y="8642352"/>
            <a:ext cx="2814384" cy="630456"/>
          </a:xfrm>
          <a:prstGeom prst="rect">
            <a:avLst/>
          </a:prstGeom>
        </p:spPr>
        <p:txBody>
          <a:bodyPr anchor="t" rtlCol="false" tIns="0" lIns="0" bIns="0" rIns="0">
            <a:spAutoFit/>
          </a:bodyPr>
          <a:lstStyle/>
          <a:p>
            <a:pPr algn="ctr">
              <a:lnSpc>
                <a:spcPts val="2520"/>
              </a:lnSpc>
            </a:pPr>
            <a:r>
              <a:rPr lang="en-US" sz="1800">
                <a:solidFill>
                  <a:srgbClr val="000000"/>
                </a:solidFill>
                <a:latin typeface="Roboto"/>
                <a:ea typeface="Roboto"/>
                <a:cs typeface="Roboto"/>
                <a:sym typeface="Roboto"/>
              </a:rPr>
              <a:t>(es wurd -5 gerechnet</a:t>
            </a:r>
          </a:p>
          <a:p>
            <a:pPr algn="ctr">
              <a:lnSpc>
                <a:spcPts val="2520"/>
              </a:lnSpc>
            </a:pPr>
            <a:r>
              <a:rPr lang="en-US" sz="1800">
                <a:solidFill>
                  <a:srgbClr val="000000"/>
                </a:solidFill>
                <a:latin typeface="Roboto"/>
                <a:ea typeface="Roboto"/>
                <a:cs typeface="Roboto"/>
                <a:sym typeface="Roboto"/>
              </a:rPr>
              <a:t>10-5=5)</a:t>
            </a:r>
          </a:p>
        </p:txBody>
      </p:sp>
      <p:sp>
        <p:nvSpPr>
          <p:cNvPr name="TextBox 31" id="3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2"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4544" y="198473"/>
            <a:ext cx="16738912" cy="9420644"/>
          </a:xfrm>
          <a:custGeom>
            <a:avLst/>
            <a:gdLst/>
            <a:ahLst/>
            <a:cxnLst/>
            <a:rect r="r" b="b" t="t" l="l"/>
            <a:pathLst>
              <a:path h="9420644" w="16738912">
                <a:moveTo>
                  <a:pt x="0" y="0"/>
                </a:moveTo>
                <a:lnTo>
                  <a:pt x="16738912" y="0"/>
                </a:lnTo>
                <a:lnTo>
                  <a:pt x="16738912" y="9420644"/>
                </a:lnTo>
                <a:lnTo>
                  <a:pt x="0" y="9420644"/>
                </a:lnTo>
                <a:lnTo>
                  <a:pt x="0" y="0"/>
                </a:lnTo>
                <a:close/>
              </a:path>
            </a:pathLst>
          </a:custGeom>
          <a:blipFill>
            <a:blip r:embed="rId2"/>
            <a:stretch>
              <a:fillRect l="0" t="0" r="0" b="0"/>
            </a:stretch>
          </a:blipFill>
        </p:spPr>
      </p:sp>
      <p:sp>
        <p:nvSpPr>
          <p:cNvPr name="AutoShape 3" id="3"/>
          <p:cNvSpPr/>
          <p:nvPr/>
        </p:nvSpPr>
        <p:spPr>
          <a:xfrm>
            <a:off x="3456951" y="6625355"/>
            <a:ext cx="0" cy="190775"/>
          </a:xfrm>
          <a:prstGeom prst="line">
            <a:avLst/>
          </a:prstGeom>
          <a:ln cap="flat" w="19050">
            <a:solidFill>
              <a:srgbClr val="000000"/>
            </a:solidFill>
            <a:prstDash val="solid"/>
            <a:headEnd type="none" len="sm" w="sm"/>
            <a:tailEnd type="none" len="sm" w="sm"/>
          </a:ln>
        </p:spPr>
      </p:sp>
      <p:sp>
        <p:nvSpPr>
          <p:cNvPr name="AutoShape 4" id="4"/>
          <p:cNvSpPr/>
          <p:nvPr/>
        </p:nvSpPr>
        <p:spPr>
          <a:xfrm>
            <a:off x="3529449" y="6625355"/>
            <a:ext cx="0" cy="190775"/>
          </a:xfrm>
          <a:prstGeom prst="line">
            <a:avLst/>
          </a:prstGeom>
          <a:ln cap="flat" w="19050">
            <a:solidFill>
              <a:srgbClr val="000000"/>
            </a:solidFill>
            <a:prstDash val="solid"/>
            <a:headEnd type="none" len="sm" w="sm"/>
            <a:tailEnd type="none" len="sm" w="sm"/>
          </a:ln>
        </p:spPr>
      </p:sp>
      <p:sp>
        <p:nvSpPr>
          <p:cNvPr name="AutoShape 5" id="5"/>
          <p:cNvSpPr/>
          <p:nvPr/>
        </p:nvSpPr>
        <p:spPr>
          <a:xfrm>
            <a:off x="3602033" y="6625355"/>
            <a:ext cx="0" cy="190775"/>
          </a:xfrm>
          <a:prstGeom prst="line">
            <a:avLst/>
          </a:prstGeom>
          <a:ln cap="flat" w="19050">
            <a:solidFill>
              <a:srgbClr val="000000"/>
            </a:solidFill>
            <a:prstDash val="solid"/>
            <a:headEnd type="none" len="sm" w="sm"/>
            <a:tailEnd type="none" len="sm" w="sm"/>
          </a:ln>
        </p:spPr>
      </p:sp>
      <p:sp>
        <p:nvSpPr>
          <p:cNvPr name="AutoShape 6" id="6"/>
          <p:cNvSpPr/>
          <p:nvPr/>
        </p:nvSpPr>
        <p:spPr>
          <a:xfrm>
            <a:off x="3674616" y="6625355"/>
            <a:ext cx="0" cy="190775"/>
          </a:xfrm>
          <a:prstGeom prst="line">
            <a:avLst/>
          </a:prstGeom>
          <a:ln cap="flat" w="19050">
            <a:solidFill>
              <a:srgbClr val="000000"/>
            </a:solidFill>
            <a:prstDash val="solid"/>
            <a:headEnd type="none" len="sm" w="sm"/>
            <a:tailEnd type="none" len="sm" w="sm"/>
          </a:ln>
        </p:spPr>
      </p:sp>
      <p:sp>
        <p:nvSpPr>
          <p:cNvPr name="AutoShape 7" id="7"/>
          <p:cNvSpPr/>
          <p:nvPr/>
        </p:nvSpPr>
        <p:spPr>
          <a:xfrm>
            <a:off x="3400715" y="6625355"/>
            <a:ext cx="342198" cy="190775"/>
          </a:xfrm>
          <a:prstGeom prst="line">
            <a:avLst/>
          </a:prstGeom>
          <a:ln cap="flat" w="19050">
            <a:solidFill>
              <a:srgbClr val="000000"/>
            </a:solidFill>
            <a:prstDash val="solid"/>
            <a:headEnd type="none" len="sm" w="sm"/>
            <a:tailEnd type="none" len="sm" w="sm"/>
          </a:ln>
        </p:spPr>
      </p:sp>
      <p:sp>
        <p:nvSpPr>
          <p:cNvPr name="AutoShape 8" id="8"/>
          <p:cNvSpPr/>
          <p:nvPr/>
        </p:nvSpPr>
        <p:spPr>
          <a:xfrm>
            <a:off x="3466024" y="6924943"/>
            <a:ext cx="0" cy="190775"/>
          </a:xfrm>
          <a:prstGeom prst="line">
            <a:avLst/>
          </a:prstGeom>
          <a:ln cap="flat" w="19050">
            <a:solidFill>
              <a:srgbClr val="000000"/>
            </a:solidFill>
            <a:prstDash val="solid"/>
            <a:headEnd type="none" len="sm" w="sm"/>
            <a:tailEnd type="none" len="sm" w="sm"/>
          </a:ln>
        </p:spPr>
      </p:sp>
      <p:sp>
        <p:nvSpPr>
          <p:cNvPr name="AutoShape 9" id="9"/>
          <p:cNvSpPr/>
          <p:nvPr/>
        </p:nvSpPr>
        <p:spPr>
          <a:xfrm>
            <a:off x="3538522" y="6924943"/>
            <a:ext cx="0" cy="190775"/>
          </a:xfrm>
          <a:prstGeom prst="line">
            <a:avLst/>
          </a:prstGeom>
          <a:ln cap="flat" w="19050">
            <a:solidFill>
              <a:srgbClr val="000000"/>
            </a:solidFill>
            <a:prstDash val="solid"/>
            <a:headEnd type="none" len="sm" w="sm"/>
            <a:tailEnd type="none" len="sm" w="sm"/>
          </a:ln>
        </p:spPr>
      </p:sp>
      <p:sp>
        <p:nvSpPr>
          <p:cNvPr name="AutoShape 10" id="10"/>
          <p:cNvSpPr/>
          <p:nvPr/>
        </p:nvSpPr>
        <p:spPr>
          <a:xfrm>
            <a:off x="3611105" y="6924943"/>
            <a:ext cx="0" cy="190775"/>
          </a:xfrm>
          <a:prstGeom prst="line">
            <a:avLst/>
          </a:prstGeom>
          <a:ln cap="flat" w="19050">
            <a:solidFill>
              <a:srgbClr val="000000"/>
            </a:solidFill>
            <a:prstDash val="solid"/>
            <a:headEnd type="none" len="sm" w="sm"/>
            <a:tailEnd type="none" len="sm" w="sm"/>
          </a:ln>
        </p:spPr>
      </p:sp>
      <p:sp>
        <p:nvSpPr>
          <p:cNvPr name="AutoShape 11" id="11"/>
          <p:cNvSpPr/>
          <p:nvPr/>
        </p:nvSpPr>
        <p:spPr>
          <a:xfrm>
            <a:off x="3475097" y="7224593"/>
            <a:ext cx="0" cy="190775"/>
          </a:xfrm>
          <a:prstGeom prst="line">
            <a:avLst/>
          </a:prstGeom>
          <a:ln cap="flat" w="19050">
            <a:solidFill>
              <a:srgbClr val="000000"/>
            </a:solidFill>
            <a:prstDash val="solid"/>
            <a:headEnd type="none" len="sm" w="sm"/>
            <a:tailEnd type="none" len="sm" w="sm"/>
          </a:ln>
        </p:spPr>
      </p:sp>
      <p:sp>
        <p:nvSpPr>
          <p:cNvPr name="AutoShape 12" id="12"/>
          <p:cNvSpPr/>
          <p:nvPr/>
        </p:nvSpPr>
        <p:spPr>
          <a:xfrm>
            <a:off x="3547595" y="7224593"/>
            <a:ext cx="0" cy="190775"/>
          </a:xfrm>
          <a:prstGeom prst="line">
            <a:avLst/>
          </a:prstGeom>
          <a:ln cap="flat" w="19050">
            <a:solidFill>
              <a:srgbClr val="000000"/>
            </a:solidFill>
            <a:prstDash val="solid"/>
            <a:headEnd type="none" len="sm" w="sm"/>
            <a:tailEnd type="none" len="sm" w="sm"/>
          </a:ln>
        </p:spPr>
      </p:sp>
      <p:sp>
        <p:nvSpPr>
          <p:cNvPr name="AutoShape 13" id="13"/>
          <p:cNvSpPr/>
          <p:nvPr/>
        </p:nvSpPr>
        <p:spPr>
          <a:xfrm>
            <a:off x="11296970" y="6625355"/>
            <a:ext cx="0" cy="190775"/>
          </a:xfrm>
          <a:prstGeom prst="line">
            <a:avLst/>
          </a:prstGeom>
          <a:ln cap="flat" w="19050">
            <a:solidFill>
              <a:srgbClr val="000000"/>
            </a:solidFill>
            <a:prstDash val="solid"/>
            <a:headEnd type="none" len="sm" w="sm"/>
            <a:tailEnd type="none" len="sm" w="sm"/>
          </a:ln>
        </p:spPr>
      </p:sp>
      <p:sp>
        <p:nvSpPr>
          <p:cNvPr name="AutoShape 14" id="14"/>
          <p:cNvSpPr/>
          <p:nvPr/>
        </p:nvSpPr>
        <p:spPr>
          <a:xfrm>
            <a:off x="11378579" y="6625355"/>
            <a:ext cx="0" cy="190775"/>
          </a:xfrm>
          <a:prstGeom prst="line">
            <a:avLst/>
          </a:prstGeom>
          <a:ln cap="flat" w="19050">
            <a:solidFill>
              <a:srgbClr val="000000"/>
            </a:solidFill>
            <a:prstDash val="solid"/>
            <a:headEnd type="none" len="sm" w="sm"/>
            <a:tailEnd type="none" len="sm" w="sm"/>
          </a:ln>
        </p:spPr>
      </p:sp>
      <p:sp>
        <p:nvSpPr>
          <p:cNvPr name="AutoShape 15" id="15"/>
          <p:cNvSpPr/>
          <p:nvPr/>
        </p:nvSpPr>
        <p:spPr>
          <a:xfrm>
            <a:off x="11460235" y="6625355"/>
            <a:ext cx="0" cy="190775"/>
          </a:xfrm>
          <a:prstGeom prst="line">
            <a:avLst/>
          </a:prstGeom>
          <a:ln cap="flat" w="19050">
            <a:solidFill>
              <a:srgbClr val="000000"/>
            </a:solidFill>
            <a:prstDash val="solid"/>
            <a:headEnd type="none" len="sm" w="sm"/>
            <a:tailEnd type="none" len="sm" w="sm"/>
          </a:ln>
        </p:spPr>
      </p:sp>
      <p:sp>
        <p:nvSpPr>
          <p:cNvPr name="AutoShape 16" id="16"/>
          <p:cNvSpPr/>
          <p:nvPr/>
        </p:nvSpPr>
        <p:spPr>
          <a:xfrm>
            <a:off x="11306043" y="7224593"/>
            <a:ext cx="0" cy="190775"/>
          </a:xfrm>
          <a:prstGeom prst="line">
            <a:avLst/>
          </a:prstGeom>
          <a:ln cap="flat" w="19050">
            <a:solidFill>
              <a:srgbClr val="000000"/>
            </a:solidFill>
            <a:prstDash val="solid"/>
            <a:headEnd type="none" len="sm" w="sm"/>
            <a:tailEnd type="none" len="sm" w="sm"/>
          </a:ln>
        </p:spPr>
      </p:sp>
      <p:sp>
        <p:nvSpPr>
          <p:cNvPr name="AutoShape 17" id="17"/>
          <p:cNvSpPr/>
          <p:nvPr/>
        </p:nvSpPr>
        <p:spPr>
          <a:xfrm>
            <a:off x="11378579" y="7224593"/>
            <a:ext cx="0" cy="190775"/>
          </a:xfrm>
          <a:prstGeom prst="line">
            <a:avLst/>
          </a:prstGeom>
          <a:ln cap="flat" w="19050">
            <a:solidFill>
              <a:srgbClr val="000000"/>
            </a:solidFill>
            <a:prstDash val="solid"/>
            <a:headEnd type="none" len="sm" w="sm"/>
            <a:tailEnd type="none" len="sm" w="sm"/>
          </a:ln>
        </p:spPr>
      </p:sp>
      <p:sp>
        <p:nvSpPr>
          <p:cNvPr name="AutoShape 18" id="18"/>
          <p:cNvSpPr/>
          <p:nvPr/>
        </p:nvSpPr>
        <p:spPr>
          <a:xfrm>
            <a:off x="11296923" y="6924974"/>
            <a:ext cx="0" cy="190775"/>
          </a:xfrm>
          <a:prstGeom prst="line">
            <a:avLst/>
          </a:prstGeom>
          <a:ln cap="flat" w="19050">
            <a:solidFill>
              <a:srgbClr val="000000"/>
            </a:solidFill>
            <a:prstDash val="solid"/>
            <a:headEnd type="none" len="sm" w="sm"/>
            <a:tailEnd type="none" len="sm" w="sm"/>
          </a:ln>
        </p:spPr>
      </p:sp>
      <p:sp>
        <p:nvSpPr>
          <p:cNvPr name="AutoShape 19" id="19"/>
          <p:cNvSpPr/>
          <p:nvPr/>
        </p:nvSpPr>
        <p:spPr>
          <a:xfrm>
            <a:off x="11514587" y="6924974"/>
            <a:ext cx="0" cy="190775"/>
          </a:xfrm>
          <a:prstGeom prst="line">
            <a:avLst/>
          </a:prstGeom>
          <a:ln cap="flat" w="19050">
            <a:solidFill>
              <a:srgbClr val="000000"/>
            </a:solidFill>
            <a:prstDash val="solid"/>
            <a:headEnd type="none" len="sm" w="sm"/>
            <a:tailEnd type="none" len="sm" w="sm"/>
          </a:ln>
        </p:spPr>
      </p:sp>
      <p:sp>
        <p:nvSpPr>
          <p:cNvPr name="AutoShape 20" id="20"/>
          <p:cNvSpPr/>
          <p:nvPr/>
        </p:nvSpPr>
        <p:spPr>
          <a:xfrm>
            <a:off x="11240687" y="6924974"/>
            <a:ext cx="342198" cy="190775"/>
          </a:xfrm>
          <a:prstGeom prst="line">
            <a:avLst/>
          </a:prstGeom>
          <a:ln cap="flat" w="19050">
            <a:solidFill>
              <a:srgbClr val="000000"/>
            </a:solidFill>
            <a:prstDash val="solid"/>
            <a:headEnd type="none" len="sm" w="sm"/>
            <a:tailEnd type="none" len="sm" w="sm"/>
          </a:ln>
        </p:spPr>
      </p:sp>
      <p:sp>
        <p:nvSpPr>
          <p:cNvPr name="AutoShape 21" id="21"/>
          <p:cNvSpPr/>
          <p:nvPr/>
        </p:nvSpPr>
        <p:spPr>
          <a:xfrm>
            <a:off x="11369506" y="6924974"/>
            <a:ext cx="0" cy="190775"/>
          </a:xfrm>
          <a:prstGeom prst="line">
            <a:avLst/>
          </a:prstGeom>
          <a:ln cap="flat" w="19050">
            <a:solidFill>
              <a:srgbClr val="000000"/>
            </a:solidFill>
            <a:prstDash val="solid"/>
            <a:headEnd type="none" len="sm" w="sm"/>
            <a:tailEnd type="none" len="sm" w="sm"/>
          </a:ln>
        </p:spPr>
      </p:sp>
      <p:sp>
        <p:nvSpPr>
          <p:cNvPr name="AutoShape 22" id="22"/>
          <p:cNvSpPr/>
          <p:nvPr/>
        </p:nvSpPr>
        <p:spPr>
          <a:xfrm>
            <a:off x="11442089" y="6924974"/>
            <a:ext cx="0" cy="190775"/>
          </a:xfrm>
          <a:prstGeom prst="line">
            <a:avLst/>
          </a:prstGeom>
          <a:ln cap="flat" w="19050">
            <a:solidFill>
              <a:srgbClr val="000000"/>
            </a:solidFill>
            <a:prstDash val="solid"/>
            <a:headEnd type="none" len="sm" w="sm"/>
            <a:tailEnd type="none" len="sm" w="sm"/>
          </a:ln>
        </p:spPr>
      </p:sp>
      <p:sp>
        <p:nvSpPr>
          <p:cNvPr name="TextBox 23" id="23"/>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39075" y="3726232"/>
            <a:ext cx="5712182" cy="5532068"/>
          </a:xfrm>
          <a:custGeom>
            <a:avLst/>
            <a:gdLst/>
            <a:ahLst/>
            <a:cxnLst/>
            <a:rect r="r" b="b" t="t" l="l"/>
            <a:pathLst>
              <a:path h="5532068" w="5712182">
                <a:moveTo>
                  <a:pt x="0" y="0"/>
                </a:moveTo>
                <a:lnTo>
                  <a:pt x="5712183" y="0"/>
                </a:lnTo>
                <a:lnTo>
                  <a:pt x="5712183" y="5532068"/>
                </a:lnTo>
                <a:lnTo>
                  <a:pt x="0" y="5532068"/>
                </a:lnTo>
                <a:lnTo>
                  <a:pt x="0" y="0"/>
                </a:lnTo>
                <a:close/>
              </a:path>
            </a:pathLst>
          </a:custGeom>
          <a:blipFill>
            <a:blip r:embed="rId2"/>
            <a:stretch>
              <a:fillRect l="0" t="0" r="0" b="0"/>
            </a:stretch>
          </a:blipFill>
        </p:spPr>
      </p:sp>
      <p:sp>
        <p:nvSpPr>
          <p:cNvPr name="Freeform 3" id="3"/>
          <p:cNvSpPr/>
          <p:nvPr/>
        </p:nvSpPr>
        <p:spPr>
          <a:xfrm flipH="false" flipV="false" rot="0">
            <a:off x="10021740" y="4347363"/>
            <a:ext cx="7223369" cy="3142166"/>
          </a:xfrm>
          <a:custGeom>
            <a:avLst/>
            <a:gdLst/>
            <a:ahLst/>
            <a:cxnLst/>
            <a:rect r="r" b="b" t="t" l="l"/>
            <a:pathLst>
              <a:path h="3142166" w="7223369">
                <a:moveTo>
                  <a:pt x="0" y="0"/>
                </a:moveTo>
                <a:lnTo>
                  <a:pt x="7223370" y="0"/>
                </a:lnTo>
                <a:lnTo>
                  <a:pt x="7223370" y="3142165"/>
                </a:lnTo>
                <a:lnTo>
                  <a:pt x="0" y="3142165"/>
                </a:lnTo>
                <a:lnTo>
                  <a:pt x="0" y="0"/>
                </a:lnTo>
                <a:close/>
              </a:path>
            </a:pathLst>
          </a:custGeom>
          <a:blipFill>
            <a:blip r:embed="rId3"/>
            <a:stretch>
              <a:fillRect l="0" t="0" r="0" b="0"/>
            </a:stretch>
          </a:blipFill>
        </p:spPr>
      </p:sp>
      <p:sp>
        <p:nvSpPr>
          <p:cNvPr name="Freeform 4" id="4"/>
          <p:cNvSpPr/>
          <p:nvPr/>
        </p:nvSpPr>
        <p:spPr>
          <a:xfrm flipH="false" flipV="false" rot="0">
            <a:off x="15896974" y="895630"/>
            <a:ext cx="1589613" cy="1386937"/>
          </a:xfrm>
          <a:custGeom>
            <a:avLst/>
            <a:gdLst/>
            <a:ahLst/>
            <a:cxnLst/>
            <a:rect r="r" b="b" t="t" l="l"/>
            <a:pathLst>
              <a:path h="1386937" w="1589613">
                <a:moveTo>
                  <a:pt x="0" y="0"/>
                </a:moveTo>
                <a:lnTo>
                  <a:pt x="1589613" y="0"/>
                </a:lnTo>
                <a:lnTo>
                  <a:pt x="1589613" y="1386937"/>
                </a:lnTo>
                <a:lnTo>
                  <a:pt x="0" y="13869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4938279" y="1409375"/>
            <a:ext cx="773374" cy="773374"/>
          </a:xfrm>
          <a:custGeom>
            <a:avLst/>
            <a:gdLst/>
            <a:ahLst/>
            <a:cxnLst/>
            <a:rect r="r" b="b" t="t" l="l"/>
            <a:pathLst>
              <a:path h="773374" w="773374">
                <a:moveTo>
                  <a:pt x="0" y="0"/>
                </a:moveTo>
                <a:lnTo>
                  <a:pt x="773374" y="0"/>
                </a:lnTo>
                <a:lnTo>
                  <a:pt x="773374" y="773374"/>
                </a:lnTo>
                <a:lnTo>
                  <a:pt x="0" y="77337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1623636">
            <a:off x="15111628" y="646069"/>
            <a:ext cx="1521628" cy="631476"/>
          </a:xfrm>
          <a:custGeom>
            <a:avLst/>
            <a:gdLst/>
            <a:ahLst/>
            <a:cxnLst/>
            <a:rect r="r" b="b" t="t" l="l"/>
            <a:pathLst>
              <a:path h="631476" w="1521628">
                <a:moveTo>
                  <a:pt x="0" y="0"/>
                </a:moveTo>
                <a:lnTo>
                  <a:pt x="1521628" y="0"/>
                </a:lnTo>
                <a:lnTo>
                  <a:pt x="1521628" y="631475"/>
                </a:lnTo>
                <a:lnTo>
                  <a:pt x="0" y="63147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7695219">
            <a:off x="3337141" y="7521515"/>
            <a:ext cx="1738400" cy="740993"/>
          </a:xfrm>
          <a:custGeom>
            <a:avLst/>
            <a:gdLst/>
            <a:ahLst/>
            <a:cxnLst/>
            <a:rect r="r" b="b" t="t" l="l"/>
            <a:pathLst>
              <a:path h="740993" w="1738400">
                <a:moveTo>
                  <a:pt x="0" y="0"/>
                </a:moveTo>
                <a:lnTo>
                  <a:pt x="1738399" y="0"/>
                </a:lnTo>
                <a:lnTo>
                  <a:pt x="1738399" y="740993"/>
                </a:lnTo>
                <a:lnTo>
                  <a:pt x="0" y="7409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4753878">
            <a:off x="4781912" y="5410534"/>
            <a:ext cx="1738400" cy="740993"/>
          </a:xfrm>
          <a:custGeom>
            <a:avLst/>
            <a:gdLst/>
            <a:ahLst/>
            <a:cxnLst/>
            <a:rect r="r" b="b" t="t" l="l"/>
            <a:pathLst>
              <a:path h="740993" w="1738400">
                <a:moveTo>
                  <a:pt x="0" y="0"/>
                </a:moveTo>
                <a:lnTo>
                  <a:pt x="1738400" y="0"/>
                </a:lnTo>
                <a:lnTo>
                  <a:pt x="1738400" y="740993"/>
                </a:lnTo>
                <a:lnTo>
                  <a:pt x="0" y="74099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697533">
            <a:off x="7738491" y="5099495"/>
            <a:ext cx="1996331" cy="850936"/>
          </a:xfrm>
          <a:custGeom>
            <a:avLst/>
            <a:gdLst/>
            <a:ahLst/>
            <a:cxnLst/>
            <a:rect r="r" b="b" t="t" l="l"/>
            <a:pathLst>
              <a:path h="850936" w="1996331">
                <a:moveTo>
                  <a:pt x="0" y="0"/>
                </a:moveTo>
                <a:lnTo>
                  <a:pt x="1996331" y="0"/>
                </a:lnTo>
                <a:lnTo>
                  <a:pt x="1996331" y="850937"/>
                </a:lnTo>
                <a:lnTo>
                  <a:pt x="0" y="850937"/>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5643000" y="616158"/>
            <a:ext cx="6729510"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Meine Variablen</a:t>
            </a:r>
          </a:p>
          <a:p>
            <a:pPr algn="ctr">
              <a:lnSpc>
                <a:spcPts val="3359"/>
              </a:lnSpc>
              <a:spcBef>
                <a:spcPct val="0"/>
              </a:spcBef>
            </a:pPr>
            <a:r>
              <a:rPr lang="en-US" sz="2400">
                <a:solidFill>
                  <a:srgbClr val="000000"/>
                </a:solidFill>
                <a:latin typeface="Gagalin"/>
                <a:ea typeface="Gagalin"/>
                <a:cs typeface="Gagalin"/>
                <a:sym typeface="Gagalin"/>
              </a:rPr>
              <a:t>Eigene Variablen Erstellen</a:t>
            </a:r>
          </a:p>
        </p:txBody>
      </p:sp>
      <p:sp>
        <p:nvSpPr>
          <p:cNvPr name="TextBox 11" id="11"/>
          <p:cNvSpPr txBox="true"/>
          <p:nvPr/>
        </p:nvSpPr>
        <p:spPr>
          <a:xfrm rot="0">
            <a:off x="4712306" y="2626172"/>
            <a:ext cx="8817386" cy="533400"/>
          </a:xfrm>
          <a:prstGeom prst="rect">
            <a:avLst/>
          </a:prstGeom>
        </p:spPr>
        <p:txBody>
          <a:bodyPr anchor="t" rtlCol="false" tIns="0" lIns="0" bIns="0" rIns="0">
            <a:spAutoFit/>
          </a:bodyPr>
          <a:lstStyle/>
          <a:p>
            <a:pPr algn="l">
              <a:lnSpc>
                <a:spcPts val="4200"/>
              </a:lnSpc>
            </a:pPr>
            <a:r>
              <a:rPr lang="en-US" sz="3000">
                <a:solidFill>
                  <a:srgbClr val="000000"/>
                </a:solidFill>
                <a:latin typeface="Roboto"/>
                <a:ea typeface="Roboto"/>
                <a:cs typeface="Roboto"/>
                <a:sym typeface="Roboto"/>
              </a:rPr>
              <a:t>Wir können unsere eigenen Variablen erstellen:</a:t>
            </a:r>
          </a:p>
        </p:txBody>
      </p:sp>
      <p:sp>
        <p:nvSpPr>
          <p:cNvPr name="TextBox 12" id="12"/>
          <p:cNvSpPr txBox="true"/>
          <p:nvPr/>
        </p:nvSpPr>
        <p:spPr>
          <a:xfrm rot="0">
            <a:off x="5901006" y="1728049"/>
            <a:ext cx="950252" cy="344214"/>
          </a:xfrm>
          <a:prstGeom prst="rect">
            <a:avLst/>
          </a:prstGeom>
        </p:spPr>
        <p:txBody>
          <a:bodyPr anchor="t" rtlCol="false" tIns="0" lIns="0" bIns="0" rIns="0">
            <a:spAutoFit/>
          </a:bodyPr>
          <a:lstStyle/>
          <a:p>
            <a:pPr algn="ctr">
              <a:lnSpc>
                <a:spcPts val="1893"/>
              </a:lnSpc>
            </a:pPr>
            <a:r>
              <a:rPr lang="en-US" sz="1352" b="true">
                <a:solidFill>
                  <a:srgbClr val="FCFCFD"/>
                </a:solidFill>
                <a:latin typeface="Canva Sans Bold"/>
                <a:ea typeface="Canva Sans Bold"/>
                <a:cs typeface="Canva Sans Bold"/>
                <a:sym typeface="Canva Sans Bold"/>
              </a:rPr>
              <a:t>Lautstärke</a:t>
            </a:r>
          </a:p>
        </p:txBody>
      </p:sp>
      <p:sp>
        <p:nvSpPr>
          <p:cNvPr name="TextBox 13" id="13"/>
          <p:cNvSpPr txBox="true"/>
          <p:nvPr/>
        </p:nvSpPr>
        <p:spPr>
          <a:xfrm rot="0">
            <a:off x="9800083" y="7768447"/>
            <a:ext cx="7459217" cy="1489853"/>
          </a:xfrm>
          <a:prstGeom prst="rect">
            <a:avLst/>
          </a:prstGeom>
        </p:spPr>
        <p:txBody>
          <a:bodyPr anchor="t" rtlCol="false" tIns="0" lIns="0" bIns="0" rIns="0">
            <a:spAutoFit/>
          </a:bodyPr>
          <a:lstStyle/>
          <a:p>
            <a:pPr algn="l" marL="623855" indent="-311927" lvl="1">
              <a:lnSpc>
                <a:spcPts val="4045"/>
              </a:lnSpc>
              <a:buFont typeface="Arial"/>
              <a:buChar char="•"/>
            </a:pPr>
            <a:r>
              <a:rPr lang="en-US" sz="2889">
                <a:solidFill>
                  <a:srgbClr val="000000"/>
                </a:solidFill>
                <a:latin typeface="Roboto"/>
                <a:ea typeface="Roboto"/>
                <a:cs typeface="Roboto"/>
                <a:sym typeface="Roboto"/>
              </a:rPr>
              <a:t>Den Namen kannst Du Dir aussuchen</a:t>
            </a:r>
          </a:p>
          <a:p>
            <a:pPr algn="l" marL="623855" indent="-311927" lvl="1">
              <a:lnSpc>
                <a:spcPts val="4045"/>
              </a:lnSpc>
              <a:buFont typeface="Arial"/>
              <a:buChar char="•"/>
            </a:pPr>
            <a:r>
              <a:rPr lang="en-US" sz="2889">
                <a:solidFill>
                  <a:srgbClr val="000000"/>
                </a:solidFill>
                <a:latin typeface="Roboto"/>
                <a:ea typeface="Roboto"/>
                <a:cs typeface="Roboto"/>
                <a:sym typeface="Roboto"/>
              </a:rPr>
              <a:t>Er sollte Sinn machen, damit du weisst was der Wert in deiner Variable bedeutet!</a:t>
            </a:r>
          </a:p>
        </p:txBody>
      </p:sp>
      <p:sp>
        <p:nvSpPr>
          <p:cNvPr name="Freeform 14" id="14"/>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12"/>
            <a:stretch>
              <a:fillRect l="0" t="0" r="0" b="0"/>
            </a:stretch>
          </a:blipFill>
        </p:spPr>
      </p:sp>
      <p:sp>
        <p:nvSpPr>
          <p:cNvPr name="TextBox 15" id="15"/>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23348" y="2938750"/>
            <a:ext cx="4235824" cy="5286077"/>
          </a:xfrm>
          <a:custGeom>
            <a:avLst/>
            <a:gdLst/>
            <a:ahLst/>
            <a:cxnLst/>
            <a:rect r="r" b="b" t="t" l="l"/>
            <a:pathLst>
              <a:path h="5286077" w="4235824">
                <a:moveTo>
                  <a:pt x="0" y="0"/>
                </a:moveTo>
                <a:lnTo>
                  <a:pt x="4235823" y="0"/>
                </a:lnTo>
                <a:lnTo>
                  <a:pt x="4235823" y="5286078"/>
                </a:lnTo>
                <a:lnTo>
                  <a:pt x="0" y="5286078"/>
                </a:lnTo>
                <a:lnTo>
                  <a:pt x="0" y="0"/>
                </a:lnTo>
                <a:close/>
              </a:path>
            </a:pathLst>
          </a:custGeom>
          <a:blipFill>
            <a:blip r:embed="rId2"/>
            <a:stretch>
              <a:fillRect l="-87376" t="0" r="0" b="-24662"/>
            </a:stretch>
          </a:blipFill>
        </p:spPr>
      </p:sp>
      <p:sp>
        <p:nvSpPr>
          <p:cNvPr name="Freeform 3" id="3"/>
          <p:cNvSpPr/>
          <p:nvPr/>
        </p:nvSpPr>
        <p:spPr>
          <a:xfrm flipH="false" flipV="false" rot="0">
            <a:off x="10158180" y="2680562"/>
            <a:ext cx="4053176" cy="1819994"/>
          </a:xfrm>
          <a:custGeom>
            <a:avLst/>
            <a:gdLst/>
            <a:ahLst/>
            <a:cxnLst/>
            <a:rect r="r" b="b" t="t" l="l"/>
            <a:pathLst>
              <a:path h="1819994" w="4053176">
                <a:moveTo>
                  <a:pt x="0" y="0"/>
                </a:moveTo>
                <a:lnTo>
                  <a:pt x="4053176" y="0"/>
                </a:lnTo>
                <a:lnTo>
                  <a:pt x="4053176" y="1819993"/>
                </a:lnTo>
                <a:lnTo>
                  <a:pt x="0" y="1819993"/>
                </a:lnTo>
                <a:lnTo>
                  <a:pt x="0" y="0"/>
                </a:lnTo>
                <a:close/>
              </a:path>
            </a:pathLst>
          </a:custGeom>
          <a:blipFill>
            <a:blip r:embed="rId3"/>
            <a:stretch>
              <a:fillRect l="0" t="0" r="0" b="0"/>
            </a:stretch>
          </a:blipFill>
        </p:spPr>
      </p:sp>
      <p:sp>
        <p:nvSpPr>
          <p:cNvPr name="Freeform 4" id="4"/>
          <p:cNvSpPr/>
          <p:nvPr/>
        </p:nvSpPr>
        <p:spPr>
          <a:xfrm flipH="false" flipV="false" rot="0">
            <a:off x="10158180" y="4641792"/>
            <a:ext cx="3783804" cy="1804203"/>
          </a:xfrm>
          <a:custGeom>
            <a:avLst/>
            <a:gdLst/>
            <a:ahLst/>
            <a:cxnLst/>
            <a:rect r="r" b="b" t="t" l="l"/>
            <a:pathLst>
              <a:path h="1804203" w="3783804">
                <a:moveTo>
                  <a:pt x="0" y="0"/>
                </a:moveTo>
                <a:lnTo>
                  <a:pt x="3783804" y="0"/>
                </a:lnTo>
                <a:lnTo>
                  <a:pt x="3783804" y="1804204"/>
                </a:lnTo>
                <a:lnTo>
                  <a:pt x="0" y="1804204"/>
                </a:lnTo>
                <a:lnTo>
                  <a:pt x="0" y="0"/>
                </a:lnTo>
                <a:close/>
              </a:path>
            </a:pathLst>
          </a:custGeom>
          <a:blipFill>
            <a:blip r:embed="rId4"/>
            <a:stretch>
              <a:fillRect l="0" t="0" r="-2700" b="0"/>
            </a:stretch>
          </a:blipFill>
        </p:spPr>
      </p:sp>
      <p:sp>
        <p:nvSpPr>
          <p:cNvPr name="Freeform 5" id="5"/>
          <p:cNvSpPr/>
          <p:nvPr/>
        </p:nvSpPr>
        <p:spPr>
          <a:xfrm flipH="false" flipV="false" rot="0">
            <a:off x="10232492" y="6588908"/>
            <a:ext cx="3978864" cy="2168894"/>
          </a:xfrm>
          <a:custGeom>
            <a:avLst/>
            <a:gdLst/>
            <a:ahLst/>
            <a:cxnLst/>
            <a:rect r="r" b="b" t="t" l="l"/>
            <a:pathLst>
              <a:path h="2168894" w="3978864">
                <a:moveTo>
                  <a:pt x="0" y="0"/>
                </a:moveTo>
                <a:lnTo>
                  <a:pt x="3978864" y="0"/>
                </a:lnTo>
                <a:lnTo>
                  <a:pt x="3978864" y="2168894"/>
                </a:lnTo>
                <a:lnTo>
                  <a:pt x="0" y="2168894"/>
                </a:lnTo>
                <a:lnTo>
                  <a:pt x="0" y="0"/>
                </a:lnTo>
                <a:close/>
              </a:path>
            </a:pathLst>
          </a:custGeom>
          <a:blipFill>
            <a:blip r:embed="rId5"/>
            <a:stretch>
              <a:fillRect l="0" t="0" r="-2053" b="0"/>
            </a:stretch>
          </a:blipFill>
        </p:spPr>
      </p:sp>
      <p:sp>
        <p:nvSpPr>
          <p:cNvPr name="Freeform 6" id="6"/>
          <p:cNvSpPr/>
          <p:nvPr/>
        </p:nvSpPr>
        <p:spPr>
          <a:xfrm flipH="false" flipV="false" rot="0">
            <a:off x="15992915" y="809028"/>
            <a:ext cx="1447833" cy="1263235"/>
          </a:xfrm>
          <a:custGeom>
            <a:avLst/>
            <a:gdLst/>
            <a:ahLst/>
            <a:cxnLst/>
            <a:rect r="r" b="b" t="t" l="l"/>
            <a:pathLst>
              <a:path h="1263235" w="1447833">
                <a:moveTo>
                  <a:pt x="0" y="0"/>
                </a:moveTo>
                <a:lnTo>
                  <a:pt x="1447833" y="0"/>
                </a:lnTo>
                <a:lnTo>
                  <a:pt x="1447833" y="1263235"/>
                </a:lnTo>
                <a:lnTo>
                  <a:pt x="0" y="126323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15119728" y="1276952"/>
            <a:ext cx="704395" cy="704395"/>
          </a:xfrm>
          <a:custGeom>
            <a:avLst/>
            <a:gdLst/>
            <a:ahLst/>
            <a:cxnLst/>
            <a:rect r="r" b="b" t="t" l="l"/>
            <a:pathLst>
              <a:path h="704395" w="704395">
                <a:moveTo>
                  <a:pt x="0" y="0"/>
                </a:moveTo>
                <a:lnTo>
                  <a:pt x="704395" y="0"/>
                </a:lnTo>
                <a:lnTo>
                  <a:pt x="704395" y="704395"/>
                </a:lnTo>
                <a:lnTo>
                  <a:pt x="0" y="7043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1623636">
            <a:off x="15277616" y="581726"/>
            <a:ext cx="1385912" cy="575153"/>
          </a:xfrm>
          <a:custGeom>
            <a:avLst/>
            <a:gdLst/>
            <a:ahLst/>
            <a:cxnLst/>
            <a:rect r="r" b="b" t="t" l="l"/>
            <a:pathLst>
              <a:path h="575153" w="1385912">
                <a:moveTo>
                  <a:pt x="0" y="0"/>
                </a:moveTo>
                <a:lnTo>
                  <a:pt x="1385911" y="0"/>
                </a:lnTo>
                <a:lnTo>
                  <a:pt x="1385911" y="575153"/>
                </a:lnTo>
                <a:lnTo>
                  <a:pt x="0" y="57515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AutoShape 9" id="9"/>
          <p:cNvSpPr/>
          <p:nvPr/>
        </p:nvSpPr>
        <p:spPr>
          <a:xfrm flipV="true">
            <a:off x="7259171" y="3850775"/>
            <a:ext cx="3131849" cy="1382958"/>
          </a:xfrm>
          <a:prstGeom prst="line">
            <a:avLst/>
          </a:prstGeom>
          <a:ln cap="flat" w="38100">
            <a:solidFill>
              <a:srgbClr val="000000"/>
            </a:solidFill>
            <a:prstDash val="solid"/>
            <a:headEnd type="none" len="sm" w="sm"/>
            <a:tailEnd type="arrow" len="sm" w="med"/>
          </a:ln>
        </p:spPr>
      </p:sp>
      <p:sp>
        <p:nvSpPr>
          <p:cNvPr name="AutoShape 10" id="10"/>
          <p:cNvSpPr/>
          <p:nvPr/>
        </p:nvSpPr>
        <p:spPr>
          <a:xfrm flipV="true">
            <a:off x="7259171" y="5815825"/>
            <a:ext cx="3131849" cy="384501"/>
          </a:xfrm>
          <a:prstGeom prst="line">
            <a:avLst/>
          </a:prstGeom>
          <a:ln cap="flat" w="38100">
            <a:solidFill>
              <a:srgbClr val="000000"/>
            </a:solidFill>
            <a:prstDash val="solid"/>
            <a:headEnd type="none" len="sm" w="sm"/>
            <a:tailEnd type="arrow" len="sm" w="med"/>
          </a:ln>
        </p:spPr>
      </p:sp>
      <p:sp>
        <p:nvSpPr>
          <p:cNvPr name="AutoShape 11" id="11"/>
          <p:cNvSpPr/>
          <p:nvPr/>
        </p:nvSpPr>
        <p:spPr>
          <a:xfrm flipV="true">
            <a:off x="4930770" y="7582554"/>
            <a:ext cx="5536509" cy="90801"/>
          </a:xfrm>
          <a:prstGeom prst="line">
            <a:avLst/>
          </a:prstGeom>
          <a:ln cap="flat" w="38100">
            <a:solidFill>
              <a:srgbClr val="000000"/>
            </a:solidFill>
            <a:prstDash val="solid"/>
            <a:headEnd type="none" len="sm" w="sm"/>
            <a:tailEnd type="arrow" len="sm" w="med"/>
          </a:ln>
        </p:spPr>
      </p:sp>
      <p:sp>
        <p:nvSpPr>
          <p:cNvPr name="TextBox 12" id="12"/>
          <p:cNvSpPr txBox="true"/>
          <p:nvPr/>
        </p:nvSpPr>
        <p:spPr>
          <a:xfrm rot="0">
            <a:off x="5901006" y="527068"/>
            <a:ext cx="6429729"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Meine Variablen</a:t>
            </a:r>
          </a:p>
          <a:p>
            <a:pPr algn="ctr">
              <a:lnSpc>
                <a:spcPts val="3359"/>
              </a:lnSpc>
              <a:spcBef>
                <a:spcPct val="0"/>
              </a:spcBef>
            </a:pPr>
            <a:r>
              <a:rPr lang="en-US" sz="2400">
                <a:solidFill>
                  <a:srgbClr val="000000"/>
                </a:solidFill>
                <a:latin typeface="Gagalin"/>
                <a:ea typeface="Gagalin"/>
                <a:cs typeface="Gagalin"/>
                <a:sym typeface="Gagalin"/>
              </a:rPr>
              <a:t>Eigene Variablen Erstellen</a:t>
            </a:r>
          </a:p>
        </p:txBody>
      </p:sp>
      <p:sp>
        <p:nvSpPr>
          <p:cNvPr name="TextBox 13" id="13"/>
          <p:cNvSpPr txBox="true"/>
          <p:nvPr/>
        </p:nvSpPr>
        <p:spPr>
          <a:xfrm rot="0">
            <a:off x="5901006" y="1728049"/>
            <a:ext cx="950252" cy="344214"/>
          </a:xfrm>
          <a:prstGeom prst="rect">
            <a:avLst/>
          </a:prstGeom>
        </p:spPr>
        <p:txBody>
          <a:bodyPr anchor="t" rtlCol="false" tIns="0" lIns="0" bIns="0" rIns="0">
            <a:spAutoFit/>
          </a:bodyPr>
          <a:lstStyle/>
          <a:p>
            <a:pPr algn="ctr">
              <a:lnSpc>
                <a:spcPts val="1893"/>
              </a:lnSpc>
            </a:pPr>
            <a:r>
              <a:rPr lang="en-US" sz="1352" b="true">
                <a:solidFill>
                  <a:srgbClr val="FCFCFD"/>
                </a:solidFill>
                <a:latin typeface="Canva Sans Bold"/>
                <a:ea typeface="Canva Sans Bold"/>
                <a:cs typeface="Canva Sans Bold"/>
                <a:sym typeface="Canva Sans Bold"/>
              </a:rPr>
              <a:t>Lautstärke</a:t>
            </a:r>
          </a:p>
        </p:txBody>
      </p:sp>
      <p:sp>
        <p:nvSpPr>
          <p:cNvPr name="TextBox 14" id="14"/>
          <p:cNvSpPr txBox="true"/>
          <p:nvPr/>
        </p:nvSpPr>
        <p:spPr>
          <a:xfrm rot="-1426824">
            <a:off x="7329393" y="4136960"/>
            <a:ext cx="2875232" cy="331085"/>
          </a:xfrm>
          <a:prstGeom prst="rect">
            <a:avLst/>
          </a:prstGeom>
        </p:spPr>
        <p:txBody>
          <a:bodyPr anchor="t" rtlCol="false" tIns="0" lIns="0" bIns="0" rIns="0">
            <a:spAutoFit/>
          </a:bodyPr>
          <a:lstStyle/>
          <a:p>
            <a:pPr algn="l">
              <a:lnSpc>
                <a:spcPts val="2617"/>
              </a:lnSpc>
            </a:pPr>
            <a:r>
              <a:rPr lang="en-US" sz="1869">
                <a:solidFill>
                  <a:srgbClr val="000000"/>
                </a:solidFill>
                <a:latin typeface="Roboto"/>
                <a:ea typeface="Roboto"/>
                <a:cs typeface="Roboto"/>
                <a:sym typeface="Roboto"/>
              </a:rPr>
              <a:t>Setze einen neuen Wert</a:t>
            </a:r>
          </a:p>
        </p:txBody>
      </p:sp>
      <p:sp>
        <p:nvSpPr>
          <p:cNvPr name="TextBox 15" id="15"/>
          <p:cNvSpPr txBox="true"/>
          <p:nvPr/>
        </p:nvSpPr>
        <p:spPr>
          <a:xfrm rot="-423289">
            <a:off x="7610893" y="5632722"/>
            <a:ext cx="2325586" cy="318941"/>
          </a:xfrm>
          <a:prstGeom prst="rect">
            <a:avLst/>
          </a:prstGeom>
        </p:spPr>
        <p:txBody>
          <a:bodyPr anchor="t" rtlCol="false" tIns="0" lIns="0" bIns="0" rIns="0">
            <a:spAutoFit/>
          </a:bodyPr>
          <a:lstStyle/>
          <a:p>
            <a:pPr algn="l">
              <a:lnSpc>
                <a:spcPts val="2507"/>
              </a:lnSpc>
            </a:pPr>
            <a:r>
              <a:rPr lang="en-US" sz="1790">
                <a:solidFill>
                  <a:srgbClr val="000000"/>
                </a:solidFill>
                <a:latin typeface="Roboto"/>
                <a:ea typeface="Roboto"/>
                <a:cs typeface="Roboto"/>
                <a:sym typeface="Roboto"/>
              </a:rPr>
              <a:t>Verändere den Wert</a:t>
            </a:r>
          </a:p>
        </p:txBody>
      </p:sp>
      <p:sp>
        <p:nvSpPr>
          <p:cNvPr name="TextBox 16" id="16"/>
          <p:cNvSpPr txBox="true"/>
          <p:nvPr/>
        </p:nvSpPr>
        <p:spPr>
          <a:xfrm rot="-113325">
            <a:off x="7828303" y="7228979"/>
            <a:ext cx="2106943" cy="318941"/>
          </a:xfrm>
          <a:prstGeom prst="rect">
            <a:avLst/>
          </a:prstGeom>
        </p:spPr>
        <p:txBody>
          <a:bodyPr anchor="t" rtlCol="false" tIns="0" lIns="0" bIns="0" rIns="0">
            <a:spAutoFit/>
          </a:bodyPr>
          <a:lstStyle/>
          <a:p>
            <a:pPr algn="l">
              <a:lnSpc>
                <a:spcPts val="2507"/>
              </a:lnSpc>
            </a:pPr>
            <a:r>
              <a:rPr lang="en-US" sz="1790">
                <a:solidFill>
                  <a:srgbClr val="000000"/>
                </a:solidFill>
                <a:latin typeface="Roboto"/>
                <a:ea typeface="Roboto"/>
                <a:cs typeface="Roboto"/>
                <a:sym typeface="Roboto"/>
              </a:rPr>
              <a:t>Benutze den Wert</a:t>
            </a:r>
          </a:p>
        </p:txBody>
      </p:sp>
      <p:sp>
        <p:nvSpPr>
          <p:cNvPr name="Freeform 17" id="17"/>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12"/>
            <a:stretch>
              <a:fillRect l="0" t="0" r="0" b="0"/>
            </a:stretch>
          </a:blipFill>
        </p:spPr>
      </p:sp>
      <p:sp>
        <p:nvSpPr>
          <p:cNvPr name="TextBox 18" id="18"/>
          <p:cNvSpPr txBox="true"/>
          <p:nvPr/>
        </p:nvSpPr>
        <p:spPr>
          <a:xfrm rot="0">
            <a:off x="13056096" y="5490756"/>
            <a:ext cx="974425" cy="330634"/>
          </a:xfrm>
          <a:prstGeom prst="rect">
            <a:avLst/>
          </a:prstGeom>
        </p:spPr>
        <p:txBody>
          <a:bodyPr anchor="t" rtlCol="false" tIns="0" lIns="0" bIns="0" rIns="0">
            <a:spAutoFit/>
          </a:bodyPr>
          <a:lstStyle/>
          <a:p>
            <a:pPr algn="ctr">
              <a:lnSpc>
                <a:spcPts val="2667"/>
              </a:lnSpc>
            </a:pPr>
            <a:r>
              <a:rPr lang="en-US" sz="1905">
                <a:solidFill>
                  <a:srgbClr val="000000"/>
                </a:solidFill>
                <a:latin typeface="Roboto"/>
                <a:ea typeface="Roboto"/>
                <a:cs typeface="Roboto"/>
                <a:sym typeface="Roboto"/>
              </a:rPr>
              <a:t>10</a:t>
            </a:r>
          </a:p>
        </p:txBody>
      </p:sp>
      <p:sp>
        <p:nvSpPr>
          <p:cNvPr name="TextBox 19" id="19"/>
          <p:cNvSpPr txBox="true"/>
          <p:nvPr/>
        </p:nvSpPr>
        <p:spPr>
          <a:xfrm rot="0">
            <a:off x="14290227" y="5432347"/>
            <a:ext cx="974425" cy="422148"/>
          </a:xfrm>
          <a:prstGeom prst="rect">
            <a:avLst/>
          </a:prstGeom>
        </p:spPr>
        <p:txBody>
          <a:bodyPr anchor="t" rtlCol="false" tIns="0" lIns="0" bIns="0" rIns="0">
            <a:spAutoFit/>
          </a:bodyPr>
          <a:lstStyle/>
          <a:p>
            <a:pPr algn="ctr">
              <a:lnSpc>
                <a:spcPts val="3362"/>
              </a:lnSpc>
            </a:pPr>
            <a:r>
              <a:rPr lang="en-US" sz="2402">
                <a:solidFill>
                  <a:srgbClr val="000000"/>
                </a:solidFill>
                <a:latin typeface="Roboto"/>
                <a:ea typeface="Roboto"/>
                <a:cs typeface="Roboto"/>
                <a:sym typeface="Roboto"/>
              </a:rPr>
              <a:t>+10</a:t>
            </a:r>
          </a:p>
        </p:txBody>
      </p:sp>
      <p:sp>
        <p:nvSpPr>
          <p:cNvPr name="TextBox 20" id="20"/>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143042" y="4357542"/>
            <a:ext cx="5494666" cy="3739425"/>
          </a:xfrm>
          <a:custGeom>
            <a:avLst/>
            <a:gdLst/>
            <a:ahLst/>
            <a:cxnLst/>
            <a:rect r="r" b="b" t="t" l="l"/>
            <a:pathLst>
              <a:path h="3739425" w="5494666">
                <a:moveTo>
                  <a:pt x="0" y="0"/>
                </a:moveTo>
                <a:lnTo>
                  <a:pt x="5494666" y="0"/>
                </a:lnTo>
                <a:lnTo>
                  <a:pt x="5494666" y="3739426"/>
                </a:lnTo>
                <a:lnTo>
                  <a:pt x="0" y="3739426"/>
                </a:lnTo>
                <a:lnTo>
                  <a:pt x="0" y="0"/>
                </a:lnTo>
                <a:close/>
              </a:path>
            </a:pathLst>
          </a:custGeom>
          <a:blipFill>
            <a:blip r:embed="rId2"/>
            <a:stretch>
              <a:fillRect l="0" t="0" r="0" b="0"/>
            </a:stretch>
          </a:blipFill>
        </p:spPr>
      </p:sp>
      <p:sp>
        <p:nvSpPr>
          <p:cNvPr name="Freeform 3" id="3"/>
          <p:cNvSpPr/>
          <p:nvPr/>
        </p:nvSpPr>
        <p:spPr>
          <a:xfrm flipH="false" flipV="false" rot="0">
            <a:off x="15896974" y="895630"/>
            <a:ext cx="1589613" cy="1386937"/>
          </a:xfrm>
          <a:custGeom>
            <a:avLst/>
            <a:gdLst/>
            <a:ahLst/>
            <a:cxnLst/>
            <a:rect r="r" b="b" t="t" l="l"/>
            <a:pathLst>
              <a:path h="1386937" w="1589613">
                <a:moveTo>
                  <a:pt x="0" y="0"/>
                </a:moveTo>
                <a:lnTo>
                  <a:pt x="1589613" y="0"/>
                </a:lnTo>
                <a:lnTo>
                  <a:pt x="1589613" y="1386937"/>
                </a:lnTo>
                <a:lnTo>
                  <a:pt x="0" y="13869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4938279" y="1409375"/>
            <a:ext cx="773374" cy="773374"/>
          </a:xfrm>
          <a:custGeom>
            <a:avLst/>
            <a:gdLst/>
            <a:ahLst/>
            <a:cxnLst/>
            <a:rect r="r" b="b" t="t" l="l"/>
            <a:pathLst>
              <a:path h="773374" w="773374">
                <a:moveTo>
                  <a:pt x="0" y="0"/>
                </a:moveTo>
                <a:lnTo>
                  <a:pt x="773374" y="0"/>
                </a:lnTo>
                <a:lnTo>
                  <a:pt x="773374" y="773374"/>
                </a:lnTo>
                <a:lnTo>
                  <a:pt x="0" y="7733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1623636">
            <a:off x="15111628" y="646069"/>
            <a:ext cx="1521628" cy="631476"/>
          </a:xfrm>
          <a:custGeom>
            <a:avLst/>
            <a:gdLst/>
            <a:ahLst/>
            <a:cxnLst/>
            <a:rect r="r" b="b" t="t" l="l"/>
            <a:pathLst>
              <a:path h="631476" w="1521628">
                <a:moveTo>
                  <a:pt x="0" y="0"/>
                </a:moveTo>
                <a:lnTo>
                  <a:pt x="1521628" y="0"/>
                </a:lnTo>
                <a:lnTo>
                  <a:pt x="1521628" y="631475"/>
                </a:lnTo>
                <a:lnTo>
                  <a:pt x="0" y="63147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10690221">
            <a:off x="7062290" y="4535352"/>
            <a:ext cx="1354749" cy="577462"/>
          </a:xfrm>
          <a:custGeom>
            <a:avLst/>
            <a:gdLst/>
            <a:ahLst/>
            <a:cxnLst/>
            <a:rect r="r" b="b" t="t" l="l"/>
            <a:pathLst>
              <a:path h="577462" w="1354749">
                <a:moveTo>
                  <a:pt x="0" y="0"/>
                </a:moveTo>
                <a:lnTo>
                  <a:pt x="1354749" y="0"/>
                </a:lnTo>
                <a:lnTo>
                  <a:pt x="1354749" y="577462"/>
                </a:lnTo>
                <a:lnTo>
                  <a:pt x="0" y="5774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9118159">
            <a:off x="7450519" y="6364701"/>
            <a:ext cx="1354749" cy="577462"/>
          </a:xfrm>
          <a:custGeom>
            <a:avLst/>
            <a:gdLst/>
            <a:ahLst/>
            <a:cxnLst/>
            <a:rect r="r" b="b" t="t" l="l"/>
            <a:pathLst>
              <a:path h="577462" w="1354749">
                <a:moveTo>
                  <a:pt x="0" y="0"/>
                </a:moveTo>
                <a:lnTo>
                  <a:pt x="1354749" y="0"/>
                </a:lnTo>
                <a:lnTo>
                  <a:pt x="1354749" y="577462"/>
                </a:lnTo>
                <a:lnTo>
                  <a:pt x="0" y="5774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8" id="8"/>
          <p:cNvSpPr txBox="true"/>
          <p:nvPr/>
        </p:nvSpPr>
        <p:spPr>
          <a:xfrm rot="0">
            <a:off x="5821497" y="616158"/>
            <a:ext cx="6493083"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Meine Variablen</a:t>
            </a:r>
          </a:p>
          <a:p>
            <a:pPr algn="ctr">
              <a:lnSpc>
                <a:spcPts val="3359"/>
              </a:lnSpc>
              <a:spcBef>
                <a:spcPct val="0"/>
              </a:spcBef>
            </a:pPr>
            <a:r>
              <a:rPr lang="en-US" sz="2400">
                <a:solidFill>
                  <a:srgbClr val="000000"/>
                </a:solidFill>
                <a:latin typeface="Gagalin"/>
                <a:ea typeface="Gagalin"/>
                <a:cs typeface="Gagalin"/>
                <a:sym typeface="Gagalin"/>
              </a:rPr>
              <a:t>Eigene Variablen Erstellen</a:t>
            </a:r>
          </a:p>
        </p:txBody>
      </p:sp>
      <p:sp>
        <p:nvSpPr>
          <p:cNvPr name="TextBox 9" id="9"/>
          <p:cNvSpPr txBox="true"/>
          <p:nvPr/>
        </p:nvSpPr>
        <p:spPr>
          <a:xfrm rot="0">
            <a:off x="5901006" y="1728049"/>
            <a:ext cx="950252" cy="344214"/>
          </a:xfrm>
          <a:prstGeom prst="rect">
            <a:avLst/>
          </a:prstGeom>
        </p:spPr>
        <p:txBody>
          <a:bodyPr anchor="t" rtlCol="false" tIns="0" lIns="0" bIns="0" rIns="0">
            <a:spAutoFit/>
          </a:bodyPr>
          <a:lstStyle/>
          <a:p>
            <a:pPr algn="ctr">
              <a:lnSpc>
                <a:spcPts val="1893"/>
              </a:lnSpc>
            </a:pPr>
            <a:r>
              <a:rPr lang="en-US" sz="1352" b="true">
                <a:solidFill>
                  <a:srgbClr val="FCFCFD"/>
                </a:solidFill>
                <a:latin typeface="Canva Sans Bold"/>
                <a:ea typeface="Canva Sans Bold"/>
                <a:cs typeface="Canva Sans Bold"/>
                <a:sym typeface="Canva Sans Bold"/>
              </a:rPr>
              <a:t>Lautstärke</a:t>
            </a:r>
          </a:p>
        </p:txBody>
      </p:sp>
      <p:sp>
        <p:nvSpPr>
          <p:cNvPr name="TextBox 10" id="10"/>
          <p:cNvSpPr txBox="true"/>
          <p:nvPr/>
        </p:nvSpPr>
        <p:spPr>
          <a:xfrm rot="0">
            <a:off x="8637708" y="4300392"/>
            <a:ext cx="7353745" cy="833902"/>
          </a:xfrm>
          <a:prstGeom prst="rect">
            <a:avLst/>
          </a:prstGeom>
        </p:spPr>
        <p:txBody>
          <a:bodyPr anchor="t" rtlCol="false" tIns="0" lIns="0" bIns="0" rIns="0">
            <a:spAutoFit/>
          </a:bodyPr>
          <a:lstStyle/>
          <a:p>
            <a:pPr algn="l">
              <a:lnSpc>
                <a:spcPts val="3344"/>
              </a:lnSpc>
            </a:pPr>
            <a:r>
              <a:rPr lang="en-US" sz="2389">
                <a:solidFill>
                  <a:srgbClr val="000000"/>
                </a:solidFill>
                <a:latin typeface="Roboto"/>
                <a:ea typeface="Roboto"/>
                <a:cs typeface="Roboto"/>
                <a:sym typeface="Roboto"/>
              </a:rPr>
              <a:t>Zum umbennenen oder löschen Deiner Variable klicke auf den kleinen Pfeil um das Menü zu öffnen</a:t>
            </a:r>
          </a:p>
        </p:txBody>
      </p:sp>
      <p:sp>
        <p:nvSpPr>
          <p:cNvPr name="Freeform 11" id="11"/>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11"/>
            <a:stretch>
              <a:fillRect l="0" t="0" r="0" b="0"/>
            </a:stretch>
          </a:blipFill>
        </p:spPr>
      </p:sp>
      <p:sp>
        <p:nvSpPr>
          <p:cNvPr name="TextBox 12" id="12"/>
          <p:cNvSpPr txBox="true"/>
          <p:nvPr/>
        </p:nvSpPr>
        <p:spPr>
          <a:xfrm rot="0">
            <a:off x="3143042" y="2977722"/>
            <a:ext cx="9291962" cy="548463"/>
          </a:xfrm>
          <a:prstGeom prst="rect">
            <a:avLst/>
          </a:prstGeom>
        </p:spPr>
        <p:txBody>
          <a:bodyPr anchor="t" rtlCol="false" tIns="0" lIns="0" bIns="0" rIns="0">
            <a:spAutoFit/>
          </a:bodyPr>
          <a:lstStyle/>
          <a:p>
            <a:pPr algn="l">
              <a:lnSpc>
                <a:spcPts val="4364"/>
              </a:lnSpc>
            </a:pPr>
            <a:r>
              <a:rPr lang="en-US" sz="3117">
                <a:solidFill>
                  <a:srgbClr val="000000"/>
                </a:solidFill>
                <a:latin typeface="Roboto"/>
                <a:ea typeface="Roboto"/>
                <a:cs typeface="Roboto"/>
                <a:sym typeface="Roboto"/>
              </a:rPr>
              <a:t>Eine Variable umbenennen oder löschen:</a:t>
            </a:r>
          </a:p>
        </p:txBody>
      </p:sp>
      <p:sp>
        <p:nvSpPr>
          <p:cNvPr name="Freeform 13" id="13"/>
          <p:cNvSpPr/>
          <p:nvPr/>
        </p:nvSpPr>
        <p:spPr>
          <a:xfrm flipH="false" flipV="false" rot="-9769670">
            <a:off x="8202931" y="7622239"/>
            <a:ext cx="1354749" cy="577462"/>
          </a:xfrm>
          <a:custGeom>
            <a:avLst/>
            <a:gdLst/>
            <a:ahLst/>
            <a:cxnLst/>
            <a:rect r="r" b="b" t="t" l="l"/>
            <a:pathLst>
              <a:path h="577462" w="1354749">
                <a:moveTo>
                  <a:pt x="0" y="0"/>
                </a:moveTo>
                <a:lnTo>
                  <a:pt x="1354749" y="0"/>
                </a:lnTo>
                <a:lnTo>
                  <a:pt x="1354749" y="577462"/>
                </a:lnTo>
                <a:lnTo>
                  <a:pt x="0" y="57746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9774785" y="7853820"/>
            <a:ext cx="4239572" cy="415184"/>
          </a:xfrm>
          <a:prstGeom prst="rect">
            <a:avLst/>
          </a:prstGeom>
        </p:spPr>
        <p:txBody>
          <a:bodyPr anchor="t" rtlCol="false" tIns="0" lIns="0" bIns="0" rIns="0">
            <a:spAutoFit/>
          </a:bodyPr>
          <a:lstStyle/>
          <a:p>
            <a:pPr algn="l">
              <a:lnSpc>
                <a:spcPts val="3344"/>
              </a:lnSpc>
            </a:pPr>
            <a:r>
              <a:rPr lang="en-US" sz="2389">
                <a:solidFill>
                  <a:srgbClr val="000000"/>
                </a:solidFill>
                <a:latin typeface="Roboto"/>
                <a:ea typeface="Roboto"/>
                <a:cs typeface="Roboto"/>
                <a:sym typeface="Roboto"/>
              </a:rPr>
              <a:t>Zum Löschen klicke hier.</a:t>
            </a:r>
          </a:p>
        </p:txBody>
      </p:sp>
      <p:sp>
        <p:nvSpPr>
          <p:cNvPr name="TextBox 15" id="15"/>
          <p:cNvSpPr txBox="true"/>
          <p:nvPr/>
        </p:nvSpPr>
        <p:spPr>
          <a:xfrm rot="0">
            <a:off x="8861497" y="5972903"/>
            <a:ext cx="5012834" cy="415184"/>
          </a:xfrm>
          <a:prstGeom prst="rect">
            <a:avLst/>
          </a:prstGeom>
        </p:spPr>
        <p:txBody>
          <a:bodyPr anchor="t" rtlCol="false" tIns="0" lIns="0" bIns="0" rIns="0">
            <a:spAutoFit/>
          </a:bodyPr>
          <a:lstStyle/>
          <a:p>
            <a:pPr algn="l">
              <a:lnSpc>
                <a:spcPts val="3344"/>
              </a:lnSpc>
            </a:pPr>
            <a:r>
              <a:rPr lang="en-US" sz="2389">
                <a:solidFill>
                  <a:srgbClr val="000000"/>
                </a:solidFill>
                <a:latin typeface="Roboto"/>
                <a:ea typeface="Roboto"/>
                <a:cs typeface="Roboto"/>
                <a:sym typeface="Roboto"/>
              </a:rPr>
              <a:t>Zum Umbenennen klicke hier.</a:t>
            </a:r>
          </a:p>
        </p:txBody>
      </p:sp>
      <p:sp>
        <p:nvSpPr>
          <p:cNvPr name="TextBox 16" id="16"/>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2"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504264" y="4203938"/>
            <a:ext cx="4657219" cy="4512503"/>
          </a:xfrm>
          <a:custGeom>
            <a:avLst/>
            <a:gdLst/>
            <a:ahLst/>
            <a:cxnLst/>
            <a:rect r="r" b="b" t="t" l="l"/>
            <a:pathLst>
              <a:path h="4512503" w="4657219">
                <a:moveTo>
                  <a:pt x="0" y="0"/>
                </a:moveTo>
                <a:lnTo>
                  <a:pt x="4657219" y="0"/>
                </a:lnTo>
                <a:lnTo>
                  <a:pt x="4657219" y="4512504"/>
                </a:lnTo>
                <a:lnTo>
                  <a:pt x="0" y="4512504"/>
                </a:lnTo>
                <a:lnTo>
                  <a:pt x="0" y="0"/>
                </a:lnTo>
                <a:close/>
              </a:path>
            </a:pathLst>
          </a:custGeom>
          <a:blipFill>
            <a:blip r:embed="rId2"/>
            <a:stretch>
              <a:fillRect l="0" t="0" r="0" b="0"/>
            </a:stretch>
          </a:blipFill>
        </p:spPr>
      </p:sp>
      <p:sp>
        <p:nvSpPr>
          <p:cNvPr name="Freeform 3" id="3"/>
          <p:cNvSpPr/>
          <p:nvPr/>
        </p:nvSpPr>
        <p:spPr>
          <a:xfrm flipH="false" flipV="false" rot="0">
            <a:off x="12797227" y="5694424"/>
            <a:ext cx="4670626" cy="1031866"/>
          </a:xfrm>
          <a:custGeom>
            <a:avLst/>
            <a:gdLst/>
            <a:ahLst/>
            <a:cxnLst/>
            <a:rect r="r" b="b" t="t" l="l"/>
            <a:pathLst>
              <a:path h="1031866" w="4670626">
                <a:moveTo>
                  <a:pt x="0" y="0"/>
                </a:moveTo>
                <a:lnTo>
                  <a:pt x="4670626" y="0"/>
                </a:lnTo>
                <a:lnTo>
                  <a:pt x="4670626" y="1031866"/>
                </a:lnTo>
                <a:lnTo>
                  <a:pt x="0" y="1031866"/>
                </a:lnTo>
                <a:lnTo>
                  <a:pt x="0" y="0"/>
                </a:lnTo>
                <a:close/>
              </a:path>
            </a:pathLst>
          </a:custGeom>
          <a:blipFill>
            <a:blip r:embed="rId3"/>
            <a:stretch>
              <a:fillRect l="0" t="0" r="0" b="-7113"/>
            </a:stretch>
          </a:blipFill>
        </p:spPr>
      </p:sp>
      <p:sp>
        <p:nvSpPr>
          <p:cNvPr name="Freeform 4" id="4"/>
          <p:cNvSpPr/>
          <p:nvPr/>
        </p:nvSpPr>
        <p:spPr>
          <a:xfrm flipH="false" flipV="false" rot="0">
            <a:off x="12797227" y="4393826"/>
            <a:ext cx="4477406" cy="1172954"/>
          </a:xfrm>
          <a:custGeom>
            <a:avLst/>
            <a:gdLst/>
            <a:ahLst/>
            <a:cxnLst/>
            <a:rect r="r" b="b" t="t" l="l"/>
            <a:pathLst>
              <a:path h="1172954" w="4477406">
                <a:moveTo>
                  <a:pt x="0" y="0"/>
                </a:moveTo>
                <a:lnTo>
                  <a:pt x="4477406" y="0"/>
                </a:lnTo>
                <a:lnTo>
                  <a:pt x="4477406" y="1172954"/>
                </a:lnTo>
                <a:lnTo>
                  <a:pt x="0" y="1172954"/>
                </a:lnTo>
                <a:lnTo>
                  <a:pt x="0" y="0"/>
                </a:lnTo>
                <a:close/>
              </a:path>
            </a:pathLst>
          </a:custGeom>
          <a:blipFill>
            <a:blip r:embed="rId4"/>
            <a:stretch>
              <a:fillRect l="0" t="0" r="0" b="0"/>
            </a:stretch>
          </a:blipFill>
        </p:spPr>
      </p:sp>
      <p:sp>
        <p:nvSpPr>
          <p:cNvPr name="Freeform 5" id="5"/>
          <p:cNvSpPr/>
          <p:nvPr/>
        </p:nvSpPr>
        <p:spPr>
          <a:xfrm flipH="false" flipV="false" rot="10229739">
            <a:off x="9428800" y="6348338"/>
            <a:ext cx="5303808" cy="2048596"/>
          </a:xfrm>
          <a:custGeom>
            <a:avLst/>
            <a:gdLst/>
            <a:ahLst/>
            <a:cxnLst/>
            <a:rect r="r" b="b" t="t" l="l"/>
            <a:pathLst>
              <a:path h="2048596" w="5303808">
                <a:moveTo>
                  <a:pt x="0" y="0"/>
                </a:moveTo>
                <a:lnTo>
                  <a:pt x="5303808" y="0"/>
                </a:lnTo>
                <a:lnTo>
                  <a:pt x="5303808" y="2048596"/>
                </a:lnTo>
                <a:lnTo>
                  <a:pt x="0" y="20485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119720" y="2533814"/>
            <a:ext cx="15960235" cy="1298650"/>
          </a:xfrm>
          <a:prstGeom prst="rect">
            <a:avLst/>
          </a:prstGeom>
        </p:spPr>
        <p:txBody>
          <a:bodyPr anchor="t" rtlCol="false" tIns="0" lIns="0" bIns="0" rIns="0">
            <a:spAutoFit/>
          </a:bodyPr>
          <a:lstStyle/>
          <a:p>
            <a:pPr algn="l">
              <a:lnSpc>
                <a:spcPts val="3499"/>
              </a:lnSpc>
            </a:pPr>
            <a:r>
              <a:rPr lang="en-US" sz="2499">
                <a:solidFill>
                  <a:srgbClr val="000000"/>
                </a:solidFill>
                <a:latin typeface="Roboto"/>
                <a:ea typeface="Roboto"/>
                <a:cs typeface="Roboto"/>
                <a:sym typeface="Roboto"/>
              </a:rPr>
              <a:t>Unser micro:bit ist schlau und kann uns viele Informationen geben. Er hat “Inputs” von seinen Sensoren die wir abfragen und anzeigen können. Diese Werte werden in ovalen Variable gespeichert, diese findest Du zum Beispiel unter den “Eingabe” Blöcken:</a:t>
            </a:r>
          </a:p>
        </p:txBody>
      </p:sp>
      <p:sp>
        <p:nvSpPr>
          <p:cNvPr name="AutoShape 7" id="7"/>
          <p:cNvSpPr/>
          <p:nvPr/>
        </p:nvSpPr>
        <p:spPr>
          <a:xfrm flipH="true">
            <a:off x="5599002" y="8320265"/>
            <a:ext cx="657148" cy="0"/>
          </a:xfrm>
          <a:prstGeom prst="line">
            <a:avLst/>
          </a:prstGeom>
          <a:ln cap="flat" w="66675">
            <a:solidFill>
              <a:srgbClr val="000000"/>
            </a:solidFill>
            <a:prstDash val="solid"/>
            <a:headEnd type="arrow" len="sm" w="med"/>
            <a:tailEnd type="none" len="sm" w="sm"/>
          </a:ln>
        </p:spPr>
      </p:sp>
      <p:sp>
        <p:nvSpPr>
          <p:cNvPr name="AutoShape 8" id="8"/>
          <p:cNvSpPr/>
          <p:nvPr/>
        </p:nvSpPr>
        <p:spPr>
          <a:xfrm flipH="true">
            <a:off x="5599002" y="7372636"/>
            <a:ext cx="657148" cy="0"/>
          </a:xfrm>
          <a:prstGeom prst="line">
            <a:avLst/>
          </a:prstGeom>
          <a:ln cap="flat" w="66675">
            <a:solidFill>
              <a:srgbClr val="000000"/>
            </a:solidFill>
            <a:prstDash val="solid"/>
            <a:headEnd type="arrow" len="sm" w="med"/>
            <a:tailEnd type="none" len="sm" w="sm"/>
          </a:ln>
        </p:spPr>
      </p:sp>
      <p:sp>
        <p:nvSpPr>
          <p:cNvPr name="AutoShape 9" id="9"/>
          <p:cNvSpPr/>
          <p:nvPr/>
        </p:nvSpPr>
        <p:spPr>
          <a:xfrm flipH="true">
            <a:off x="5599002" y="6507686"/>
            <a:ext cx="657148" cy="0"/>
          </a:xfrm>
          <a:prstGeom prst="line">
            <a:avLst/>
          </a:prstGeom>
          <a:ln cap="flat" w="66675">
            <a:solidFill>
              <a:srgbClr val="000000"/>
            </a:solidFill>
            <a:prstDash val="solid"/>
            <a:headEnd type="arrow" len="sm" w="med"/>
            <a:tailEnd type="none" len="sm" w="sm"/>
          </a:ln>
        </p:spPr>
      </p:sp>
      <p:sp>
        <p:nvSpPr>
          <p:cNvPr name="AutoShape 10" id="10"/>
          <p:cNvSpPr/>
          <p:nvPr/>
        </p:nvSpPr>
        <p:spPr>
          <a:xfrm flipH="true">
            <a:off x="5599002" y="5560058"/>
            <a:ext cx="657148" cy="0"/>
          </a:xfrm>
          <a:prstGeom prst="line">
            <a:avLst/>
          </a:prstGeom>
          <a:ln cap="flat" w="66675">
            <a:solidFill>
              <a:srgbClr val="000000"/>
            </a:solidFill>
            <a:prstDash val="solid"/>
            <a:headEnd type="arrow" len="sm" w="med"/>
            <a:tailEnd type="none" len="sm" w="sm"/>
          </a:ln>
        </p:spPr>
      </p:sp>
      <p:sp>
        <p:nvSpPr>
          <p:cNvPr name="AutoShape 11" id="11"/>
          <p:cNvSpPr/>
          <p:nvPr/>
        </p:nvSpPr>
        <p:spPr>
          <a:xfrm flipH="true">
            <a:off x="5599002" y="4695107"/>
            <a:ext cx="657148" cy="0"/>
          </a:xfrm>
          <a:prstGeom prst="line">
            <a:avLst/>
          </a:prstGeom>
          <a:ln cap="flat" w="66675">
            <a:solidFill>
              <a:srgbClr val="000000"/>
            </a:solidFill>
            <a:prstDash val="solid"/>
            <a:headEnd type="arrow" len="sm" w="med"/>
            <a:tailEnd type="none" len="sm" w="sm"/>
          </a:ln>
        </p:spPr>
      </p:sp>
      <p:sp>
        <p:nvSpPr>
          <p:cNvPr name="TextBox 12" id="12"/>
          <p:cNvSpPr txBox="true"/>
          <p:nvPr/>
        </p:nvSpPr>
        <p:spPr>
          <a:xfrm rot="0">
            <a:off x="1017134" y="4403124"/>
            <a:ext cx="4341538" cy="431825"/>
          </a:xfrm>
          <a:prstGeom prst="rect">
            <a:avLst/>
          </a:prstGeom>
        </p:spPr>
        <p:txBody>
          <a:bodyPr anchor="t" rtlCol="false" tIns="0" lIns="0" bIns="0" rIns="0">
            <a:spAutoFit/>
          </a:bodyPr>
          <a:lstStyle/>
          <a:p>
            <a:pPr algn="r">
              <a:lnSpc>
                <a:spcPts val="3500"/>
              </a:lnSpc>
            </a:pPr>
            <a:r>
              <a:rPr lang="en-US" sz="2500">
                <a:solidFill>
                  <a:srgbClr val="000000"/>
                </a:solidFill>
                <a:latin typeface="Roboto"/>
                <a:ea typeface="Roboto"/>
                <a:cs typeface="Roboto"/>
                <a:sym typeface="Roboto"/>
              </a:rPr>
              <a:t>Wie hell ist es?</a:t>
            </a:r>
          </a:p>
        </p:txBody>
      </p:sp>
      <p:sp>
        <p:nvSpPr>
          <p:cNvPr name="TextBox 13" id="13"/>
          <p:cNvSpPr txBox="true"/>
          <p:nvPr/>
        </p:nvSpPr>
        <p:spPr>
          <a:xfrm rot="0">
            <a:off x="193564" y="5350752"/>
            <a:ext cx="5165109" cy="431825"/>
          </a:xfrm>
          <a:prstGeom prst="rect">
            <a:avLst/>
          </a:prstGeom>
        </p:spPr>
        <p:txBody>
          <a:bodyPr anchor="t" rtlCol="false" tIns="0" lIns="0" bIns="0" rIns="0">
            <a:spAutoFit/>
          </a:bodyPr>
          <a:lstStyle/>
          <a:p>
            <a:pPr algn="r">
              <a:lnSpc>
                <a:spcPts val="3500"/>
              </a:lnSpc>
            </a:pPr>
            <a:r>
              <a:rPr lang="en-US" sz="2500">
                <a:solidFill>
                  <a:srgbClr val="000000"/>
                </a:solidFill>
                <a:latin typeface="Roboto"/>
                <a:ea typeface="Roboto"/>
                <a:cs typeface="Roboto"/>
                <a:sym typeface="Roboto"/>
              </a:rPr>
              <a:t>In welche Richtung schauen wir?</a:t>
            </a:r>
          </a:p>
        </p:txBody>
      </p:sp>
      <p:sp>
        <p:nvSpPr>
          <p:cNvPr name="TextBox 14" id="14"/>
          <p:cNvSpPr txBox="true"/>
          <p:nvPr/>
        </p:nvSpPr>
        <p:spPr>
          <a:xfrm rot="0">
            <a:off x="1017134" y="6215703"/>
            <a:ext cx="4341538" cy="431825"/>
          </a:xfrm>
          <a:prstGeom prst="rect">
            <a:avLst/>
          </a:prstGeom>
        </p:spPr>
        <p:txBody>
          <a:bodyPr anchor="t" rtlCol="false" tIns="0" lIns="0" bIns="0" rIns="0">
            <a:spAutoFit/>
          </a:bodyPr>
          <a:lstStyle/>
          <a:p>
            <a:pPr algn="r">
              <a:lnSpc>
                <a:spcPts val="3500"/>
              </a:lnSpc>
            </a:pPr>
            <a:r>
              <a:rPr lang="en-US" sz="2500">
                <a:solidFill>
                  <a:srgbClr val="000000"/>
                </a:solidFill>
                <a:latin typeface="Roboto"/>
                <a:ea typeface="Roboto"/>
                <a:cs typeface="Roboto"/>
                <a:sym typeface="Roboto"/>
              </a:rPr>
              <a:t>Wie heiß / kalt ist es?</a:t>
            </a:r>
          </a:p>
        </p:txBody>
      </p:sp>
      <p:sp>
        <p:nvSpPr>
          <p:cNvPr name="TextBox 15" id="15"/>
          <p:cNvSpPr txBox="true"/>
          <p:nvPr/>
        </p:nvSpPr>
        <p:spPr>
          <a:xfrm rot="0">
            <a:off x="193564" y="7163331"/>
            <a:ext cx="5165109" cy="431825"/>
          </a:xfrm>
          <a:prstGeom prst="rect">
            <a:avLst/>
          </a:prstGeom>
        </p:spPr>
        <p:txBody>
          <a:bodyPr anchor="t" rtlCol="false" tIns="0" lIns="0" bIns="0" rIns="0">
            <a:spAutoFit/>
          </a:bodyPr>
          <a:lstStyle/>
          <a:p>
            <a:pPr algn="r">
              <a:lnSpc>
                <a:spcPts val="3500"/>
              </a:lnSpc>
            </a:pPr>
            <a:r>
              <a:rPr lang="en-US" sz="2500">
                <a:solidFill>
                  <a:srgbClr val="000000"/>
                </a:solidFill>
                <a:latin typeface="Roboto"/>
                <a:ea typeface="Roboto"/>
                <a:cs typeface="Roboto"/>
                <a:sym typeface="Roboto"/>
              </a:rPr>
              <a:t>Wie laut ist es?</a:t>
            </a:r>
          </a:p>
        </p:txBody>
      </p:sp>
      <p:sp>
        <p:nvSpPr>
          <p:cNvPr name="TextBox 16" id="16"/>
          <p:cNvSpPr txBox="true"/>
          <p:nvPr/>
        </p:nvSpPr>
        <p:spPr>
          <a:xfrm rot="0">
            <a:off x="-283073" y="8028281"/>
            <a:ext cx="5641746" cy="431825"/>
          </a:xfrm>
          <a:prstGeom prst="rect">
            <a:avLst/>
          </a:prstGeom>
        </p:spPr>
        <p:txBody>
          <a:bodyPr anchor="t" rtlCol="false" tIns="0" lIns="0" bIns="0" rIns="0">
            <a:spAutoFit/>
          </a:bodyPr>
          <a:lstStyle/>
          <a:p>
            <a:pPr algn="r">
              <a:lnSpc>
                <a:spcPts val="3500"/>
              </a:lnSpc>
            </a:pPr>
            <a:r>
              <a:rPr lang="en-US" sz="2500">
                <a:solidFill>
                  <a:srgbClr val="000000"/>
                </a:solidFill>
                <a:latin typeface="Roboto"/>
                <a:ea typeface="Roboto"/>
                <a:cs typeface="Roboto"/>
                <a:sym typeface="Roboto"/>
              </a:rPr>
              <a:t>Wie fest werde ich geschüttelt?</a:t>
            </a:r>
          </a:p>
        </p:txBody>
      </p:sp>
      <p:sp>
        <p:nvSpPr>
          <p:cNvPr name="TextBox 17" id="17"/>
          <p:cNvSpPr txBox="true"/>
          <p:nvPr/>
        </p:nvSpPr>
        <p:spPr>
          <a:xfrm rot="0">
            <a:off x="12304483" y="7950126"/>
            <a:ext cx="4488066" cy="1308174"/>
          </a:xfrm>
          <a:prstGeom prst="rect">
            <a:avLst/>
          </a:prstGeom>
        </p:spPr>
        <p:txBody>
          <a:bodyPr anchor="t" rtlCol="false" tIns="0" lIns="0" bIns="0" rIns="0">
            <a:spAutoFit/>
          </a:bodyPr>
          <a:lstStyle/>
          <a:p>
            <a:pPr algn="l">
              <a:lnSpc>
                <a:spcPts val="3500"/>
              </a:lnSpc>
            </a:pPr>
            <a:r>
              <a:rPr lang="en-US" sz="2500">
                <a:solidFill>
                  <a:srgbClr val="000000"/>
                </a:solidFill>
                <a:latin typeface="Roboto"/>
                <a:ea typeface="Roboto"/>
                <a:cs typeface="Roboto"/>
                <a:sym typeface="Roboto"/>
              </a:rPr>
              <a:t>So können wir die Werte anzeigen. Ziehe den oval Block in ein ovales Fenster!</a:t>
            </a:r>
          </a:p>
        </p:txBody>
      </p:sp>
      <p:sp>
        <p:nvSpPr>
          <p:cNvPr name="Freeform 18" id="18"/>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7"/>
            <a:stretch>
              <a:fillRect l="0" t="0" r="0" b="0"/>
            </a:stretch>
          </a:blipFill>
        </p:spPr>
      </p:sp>
      <p:sp>
        <p:nvSpPr>
          <p:cNvPr name="Freeform 19" id="19"/>
          <p:cNvSpPr/>
          <p:nvPr/>
        </p:nvSpPr>
        <p:spPr>
          <a:xfrm flipH="false" flipV="false" rot="0">
            <a:off x="15147873" y="537443"/>
            <a:ext cx="2126760" cy="1645309"/>
          </a:xfrm>
          <a:custGeom>
            <a:avLst/>
            <a:gdLst/>
            <a:ahLst/>
            <a:cxnLst/>
            <a:rect r="r" b="b" t="t" l="l"/>
            <a:pathLst>
              <a:path h="1645309" w="2126760">
                <a:moveTo>
                  <a:pt x="0" y="0"/>
                </a:moveTo>
                <a:lnTo>
                  <a:pt x="2126760" y="0"/>
                </a:lnTo>
                <a:lnTo>
                  <a:pt x="2126760" y="1645310"/>
                </a:lnTo>
                <a:lnTo>
                  <a:pt x="0" y="1645310"/>
                </a:lnTo>
                <a:lnTo>
                  <a:pt x="0" y="0"/>
                </a:lnTo>
                <a:close/>
              </a:path>
            </a:pathLst>
          </a:custGeom>
          <a:blipFill>
            <a:blip r:embed="rId8"/>
            <a:stretch>
              <a:fillRect l="0" t="-27533" r="0" b="0"/>
            </a:stretch>
          </a:blipFill>
        </p:spPr>
      </p:sp>
      <p:sp>
        <p:nvSpPr>
          <p:cNvPr name="TextBox 20" id="20"/>
          <p:cNvSpPr txBox="true"/>
          <p:nvPr/>
        </p:nvSpPr>
        <p:spPr>
          <a:xfrm rot="0">
            <a:off x="6595239" y="543183"/>
            <a:ext cx="4287282"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Sensoren</a:t>
            </a:r>
          </a:p>
          <a:p>
            <a:pPr algn="ctr">
              <a:lnSpc>
                <a:spcPts val="3359"/>
              </a:lnSpc>
              <a:spcBef>
                <a:spcPct val="0"/>
              </a:spcBef>
            </a:pPr>
            <a:r>
              <a:rPr lang="en-US" sz="2400">
                <a:solidFill>
                  <a:srgbClr val="000000"/>
                </a:solidFill>
                <a:latin typeface="Gagalin"/>
                <a:ea typeface="Gagalin"/>
                <a:cs typeface="Gagalin"/>
                <a:sym typeface="Gagalin"/>
              </a:rPr>
              <a:t>Eingebaute Variablen</a:t>
            </a:r>
          </a:p>
        </p:txBody>
      </p:sp>
      <p:sp>
        <p:nvSpPr>
          <p:cNvPr name="TextBox 21" id="2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9"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19720" y="3254046"/>
            <a:ext cx="5776886" cy="6356958"/>
          </a:xfrm>
          <a:custGeom>
            <a:avLst/>
            <a:gdLst/>
            <a:ahLst/>
            <a:cxnLst/>
            <a:rect r="r" b="b" t="t" l="l"/>
            <a:pathLst>
              <a:path h="6356958" w="5776886">
                <a:moveTo>
                  <a:pt x="0" y="0"/>
                </a:moveTo>
                <a:lnTo>
                  <a:pt x="5776886" y="0"/>
                </a:lnTo>
                <a:lnTo>
                  <a:pt x="5776886" y="6356958"/>
                </a:lnTo>
                <a:lnTo>
                  <a:pt x="0" y="6356958"/>
                </a:lnTo>
                <a:lnTo>
                  <a:pt x="0" y="0"/>
                </a:lnTo>
                <a:close/>
              </a:path>
            </a:pathLst>
          </a:custGeom>
          <a:blipFill>
            <a:blip r:embed="rId2"/>
            <a:stretch>
              <a:fillRect l="0" t="0" r="0" b="0"/>
            </a:stretch>
          </a:blipFill>
        </p:spPr>
      </p:sp>
      <p:sp>
        <p:nvSpPr>
          <p:cNvPr name="AutoShape 3" id="3"/>
          <p:cNvSpPr/>
          <p:nvPr/>
        </p:nvSpPr>
        <p:spPr>
          <a:xfrm>
            <a:off x="5582309" y="4677358"/>
            <a:ext cx="1259467" cy="0"/>
          </a:xfrm>
          <a:prstGeom prst="line">
            <a:avLst/>
          </a:prstGeom>
          <a:ln cap="flat" w="66675">
            <a:solidFill>
              <a:srgbClr val="FFFFFF"/>
            </a:solidFill>
            <a:prstDash val="solid"/>
            <a:headEnd type="arrow" len="sm" w="med"/>
            <a:tailEnd type="none" len="sm" w="sm"/>
          </a:ln>
        </p:spPr>
      </p:sp>
      <p:sp>
        <p:nvSpPr>
          <p:cNvPr name="AutoShape 4" id="4"/>
          <p:cNvSpPr/>
          <p:nvPr/>
        </p:nvSpPr>
        <p:spPr>
          <a:xfrm>
            <a:off x="6143315" y="6972802"/>
            <a:ext cx="753290" cy="0"/>
          </a:xfrm>
          <a:prstGeom prst="line">
            <a:avLst/>
          </a:prstGeom>
          <a:ln cap="flat" w="66675">
            <a:solidFill>
              <a:srgbClr val="FFFFFF"/>
            </a:solidFill>
            <a:prstDash val="solid"/>
            <a:headEnd type="arrow" len="sm" w="med"/>
            <a:tailEnd type="none" len="sm" w="sm"/>
          </a:ln>
        </p:spPr>
      </p:sp>
      <p:sp>
        <p:nvSpPr>
          <p:cNvPr name="AutoShape 5" id="5"/>
          <p:cNvSpPr/>
          <p:nvPr/>
        </p:nvSpPr>
        <p:spPr>
          <a:xfrm flipV="true">
            <a:off x="6980774" y="9113179"/>
            <a:ext cx="532591" cy="234829"/>
          </a:xfrm>
          <a:prstGeom prst="line">
            <a:avLst/>
          </a:prstGeom>
          <a:ln cap="flat" w="38100">
            <a:solidFill>
              <a:srgbClr val="000000"/>
            </a:solidFill>
            <a:prstDash val="solid"/>
            <a:headEnd type="arrow" len="sm" w="med"/>
            <a:tailEnd type="none" len="sm" w="sm"/>
          </a:ln>
        </p:spPr>
      </p:sp>
      <p:sp>
        <p:nvSpPr>
          <p:cNvPr name="Freeform 6" id="6"/>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3"/>
            <a:stretch>
              <a:fillRect l="0" t="0" r="0" b="0"/>
            </a:stretch>
          </a:blipFill>
        </p:spPr>
      </p:sp>
      <p:sp>
        <p:nvSpPr>
          <p:cNvPr name="Freeform 7" id="7"/>
          <p:cNvSpPr/>
          <p:nvPr/>
        </p:nvSpPr>
        <p:spPr>
          <a:xfrm flipH="false" flipV="false" rot="0">
            <a:off x="15147873" y="537443"/>
            <a:ext cx="2126760" cy="1645309"/>
          </a:xfrm>
          <a:custGeom>
            <a:avLst/>
            <a:gdLst/>
            <a:ahLst/>
            <a:cxnLst/>
            <a:rect r="r" b="b" t="t" l="l"/>
            <a:pathLst>
              <a:path h="1645309" w="2126760">
                <a:moveTo>
                  <a:pt x="0" y="0"/>
                </a:moveTo>
                <a:lnTo>
                  <a:pt x="2126760" y="0"/>
                </a:lnTo>
                <a:lnTo>
                  <a:pt x="2126760" y="1645310"/>
                </a:lnTo>
                <a:lnTo>
                  <a:pt x="0" y="1645310"/>
                </a:lnTo>
                <a:lnTo>
                  <a:pt x="0" y="0"/>
                </a:lnTo>
                <a:close/>
              </a:path>
            </a:pathLst>
          </a:custGeom>
          <a:blipFill>
            <a:blip r:embed="rId4"/>
            <a:stretch>
              <a:fillRect l="0" t="-27533" r="0" b="0"/>
            </a:stretch>
          </a:blipFill>
        </p:spPr>
      </p:sp>
      <p:sp>
        <p:nvSpPr>
          <p:cNvPr name="Freeform 8" id="8"/>
          <p:cNvSpPr/>
          <p:nvPr/>
        </p:nvSpPr>
        <p:spPr>
          <a:xfrm flipH="true" flipV="false" rot="0">
            <a:off x="4711511" y="3844291"/>
            <a:ext cx="611925" cy="1666133"/>
          </a:xfrm>
          <a:custGeom>
            <a:avLst/>
            <a:gdLst/>
            <a:ahLst/>
            <a:cxnLst/>
            <a:rect r="r" b="b" t="t" l="l"/>
            <a:pathLst>
              <a:path h="1666133" w="611925">
                <a:moveTo>
                  <a:pt x="611925" y="0"/>
                </a:moveTo>
                <a:lnTo>
                  <a:pt x="0" y="0"/>
                </a:lnTo>
                <a:lnTo>
                  <a:pt x="0" y="1666134"/>
                </a:lnTo>
                <a:lnTo>
                  <a:pt x="611925" y="1666134"/>
                </a:lnTo>
                <a:lnTo>
                  <a:pt x="61192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true" flipV="false" rot="0">
            <a:off x="5754574" y="6572211"/>
            <a:ext cx="294253" cy="801183"/>
          </a:xfrm>
          <a:custGeom>
            <a:avLst/>
            <a:gdLst/>
            <a:ahLst/>
            <a:cxnLst/>
            <a:rect r="r" b="b" t="t" l="l"/>
            <a:pathLst>
              <a:path h="801183" w="294253">
                <a:moveTo>
                  <a:pt x="294253" y="0"/>
                </a:moveTo>
                <a:lnTo>
                  <a:pt x="0" y="0"/>
                </a:lnTo>
                <a:lnTo>
                  <a:pt x="0" y="801183"/>
                </a:lnTo>
                <a:lnTo>
                  <a:pt x="294253" y="801183"/>
                </a:lnTo>
                <a:lnTo>
                  <a:pt x="29425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0">
            <a:off x="10004577" y="8724202"/>
            <a:ext cx="740424" cy="785596"/>
          </a:xfrm>
          <a:custGeom>
            <a:avLst/>
            <a:gdLst/>
            <a:ahLst/>
            <a:cxnLst/>
            <a:rect r="r" b="b" t="t" l="l"/>
            <a:pathLst>
              <a:path h="785596" w="740424">
                <a:moveTo>
                  <a:pt x="0" y="0"/>
                </a:moveTo>
                <a:lnTo>
                  <a:pt x="740424" y="0"/>
                </a:lnTo>
                <a:lnTo>
                  <a:pt x="740424" y="785597"/>
                </a:lnTo>
                <a:lnTo>
                  <a:pt x="0" y="78559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0634940" y="4194668"/>
            <a:ext cx="3646907" cy="691542"/>
          </a:xfrm>
          <a:custGeom>
            <a:avLst/>
            <a:gdLst/>
            <a:ahLst/>
            <a:cxnLst/>
            <a:rect r="r" b="b" t="t" l="l"/>
            <a:pathLst>
              <a:path h="691542" w="3646907">
                <a:moveTo>
                  <a:pt x="0" y="0"/>
                </a:moveTo>
                <a:lnTo>
                  <a:pt x="3646907" y="0"/>
                </a:lnTo>
                <a:lnTo>
                  <a:pt x="3646907" y="691542"/>
                </a:lnTo>
                <a:lnTo>
                  <a:pt x="0" y="691542"/>
                </a:lnTo>
                <a:lnTo>
                  <a:pt x="0" y="0"/>
                </a:lnTo>
                <a:close/>
              </a:path>
            </a:pathLst>
          </a:custGeom>
          <a:blipFill>
            <a:blip r:embed="rId9"/>
            <a:stretch>
              <a:fillRect l="0" t="0" r="0" b="0"/>
            </a:stretch>
          </a:blipFill>
        </p:spPr>
      </p:sp>
      <p:sp>
        <p:nvSpPr>
          <p:cNvPr name="TextBox 12" id="12"/>
          <p:cNvSpPr txBox="true"/>
          <p:nvPr/>
        </p:nvSpPr>
        <p:spPr>
          <a:xfrm rot="0">
            <a:off x="1119720" y="2533814"/>
            <a:ext cx="15960235" cy="422300"/>
          </a:xfrm>
          <a:prstGeom prst="rect">
            <a:avLst/>
          </a:prstGeom>
        </p:spPr>
        <p:txBody>
          <a:bodyPr anchor="t" rtlCol="false" tIns="0" lIns="0" bIns="0" rIns="0">
            <a:spAutoFit/>
          </a:bodyPr>
          <a:lstStyle/>
          <a:p>
            <a:pPr algn="l">
              <a:lnSpc>
                <a:spcPts val="3499"/>
              </a:lnSpc>
            </a:pPr>
            <a:r>
              <a:rPr lang="en-US" sz="2499">
                <a:solidFill>
                  <a:srgbClr val="000000"/>
                </a:solidFill>
                <a:latin typeface="Roboto"/>
                <a:ea typeface="Roboto"/>
                <a:cs typeface="Roboto"/>
                <a:sym typeface="Roboto"/>
              </a:rPr>
              <a:t>Manchmal müssen wir auch mit unseren Variablen etwas rechnen. Hierzu brauchen wir die Mathematik Blöcke!</a:t>
            </a:r>
          </a:p>
        </p:txBody>
      </p:sp>
      <p:sp>
        <p:nvSpPr>
          <p:cNvPr name="TextBox 13" id="13"/>
          <p:cNvSpPr txBox="true"/>
          <p:nvPr/>
        </p:nvSpPr>
        <p:spPr>
          <a:xfrm rot="0">
            <a:off x="6980774" y="4483913"/>
            <a:ext cx="4341538" cy="382295"/>
          </a:xfrm>
          <a:prstGeom prst="rect">
            <a:avLst/>
          </a:prstGeom>
        </p:spPr>
        <p:txBody>
          <a:bodyPr anchor="t" rtlCol="false" tIns="0" lIns="0" bIns="0" rIns="0">
            <a:spAutoFit/>
          </a:bodyPr>
          <a:lstStyle/>
          <a:p>
            <a:pPr algn="l">
              <a:lnSpc>
                <a:spcPts val="3079"/>
              </a:lnSpc>
            </a:pPr>
            <a:r>
              <a:rPr lang="en-US" sz="2199">
                <a:solidFill>
                  <a:srgbClr val="000000"/>
                </a:solidFill>
                <a:latin typeface="Roboto"/>
                <a:ea typeface="Roboto"/>
                <a:cs typeface="Roboto"/>
                <a:sym typeface="Roboto"/>
              </a:rPr>
              <a:t>Grundrechnungsarten  z.B.</a:t>
            </a:r>
          </a:p>
        </p:txBody>
      </p:sp>
      <p:sp>
        <p:nvSpPr>
          <p:cNvPr name="TextBox 14" id="14"/>
          <p:cNvSpPr txBox="true"/>
          <p:nvPr/>
        </p:nvSpPr>
        <p:spPr>
          <a:xfrm rot="0">
            <a:off x="6991856" y="6770283"/>
            <a:ext cx="6289464" cy="382295"/>
          </a:xfrm>
          <a:prstGeom prst="rect">
            <a:avLst/>
          </a:prstGeom>
        </p:spPr>
        <p:txBody>
          <a:bodyPr anchor="t" rtlCol="false" tIns="0" lIns="0" bIns="0" rIns="0">
            <a:spAutoFit/>
          </a:bodyPr>
          <a:lstStyle/>
          <a:p>
            <a:pPr algn="l">
              <a:lnSpc>
                <a:spcPts val="3079"/>
              </a:lnSpc>
            </a:pPr>
            <a:r>
              <a:rPr lang="en-US" sz="2199">
                <a:solidFill>
                  <a:srgbClr val="000000"/>
                </a:solidFill>
                <a:latin typeface="Roboto"/>
                <a:ea typeface="Roboto"/>
                <a:cs typeface="Roboto"/>
                <a:sym typeface="Roboto"/>
              </a:rPr>
              <a:t>kleinste oder größte Zahl von zwei Zahlen</a:t>
            </a:r>
          </a:p>
        </p:txBody>
      </p:sp>
      <p:sp>
        <p:nvSpPr>
          <p:cNvPr name="TextBox 15" id="15"/>
          <p:cNvSpPr txBox="true"/>
          <p:nvPr/>
        </p:nvSpPr>
        <p:spPr>
          <a:xfrm rot="0">
            <a:off x="7597250" y="8878216"/>
            <a:ext cx="2777539" cy="382295"/>
          </a:xfrm>
          <a:prstGeom prst="rect">
            <a:avLst/>
          </a:prstGeom>
        </p:spPr>
        <p:txBody>
          <a:bodyPr anchor="t" rtlCol="false" tIns="0" lIns="0" bIns="0" rIns="0">
            <a:spAutoFit/>
          </a:bodyPr>
          <a:lstStyle/>
          <a:p>
            <a:pPr algn="l">
              <a:lnSpc>
                <a:spcPts val="3079"/>
              </a:lnSpc>
            </a:pPr>
            <a:r>
              <a:rPr lang="en-US" sz="2199">
                <a:solidFill>
                  <a:srgbClr val="000000"/>
                </a:solidFill>
                <a:latin typeface="Roboto"/>
                <a:ea typeface="Roboto"/>
                <a:cs typeface="Roboto"/>
                <a:sym typeface="Roboto"/>
              </a:rPr>
              <a:t>Eine zufällige Zahl!</a:t>
            </a:r>
          </a:p>
        </p:txBody>
      </p:sp>
      <p:sp>
        <p:nvSpPr>
          <p:cNvPr name="TextBox 16" id="16"/>
          <p:cNvSpPr txBox="true"/>
          <p:nvPr/>
        </p:nvSpPr>
        <p:spPr>
          <a:xfrm rot="0">
            <a:off x="6237441" y="543183"/>
            <a:ext cx="4992435"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Mathematik</a:t>
            </a:r>
          </a:p>
          <a:p>
            <a:pPr algn="ctr">
              <a:lnSpc>
                <a:spcPts val="3359"/>
              </a:lnSpc>
              <a:spcBef>
                <a:spcPct val="0"/>
              </a:spcBef>
            </a:pPr>
            <a:r>
              <a:rPr lang="en-US" sz="2400">
                <a:solidFill>
                  <a:srgbClr val="000000"/>
                </a:solidFill>
                <a:latin typeface="Gagalin"/>
                <a:ea typeface="Gagalin"/>
                <a:cs typeface="Gagalin"/>
                <a:sym typeface="Gagalin"/>
              </a:rPr>
              <a:t>Mit Variablen Rechnen</a:t>
            </a:r>
          </a:p>
        </p:txBody>
      </p:sp>
      <p:sp>
        <p:nvSpPr>
          <p:cNvPr name="TextBox 17" id="17"/>
          <p:cNvSpPr txBox="true"/>
          <p:nvPr/>
        </p:nvSpPr>
        <p:spPr>
          <a:xfrm rot="0">
            <a:off x="6980774" y="3206421"/>
            <a:ext cx="3474138" cy="382295"/>
          </a:xfrm>
          <a:prstGeom prst="rect">
            <a:avLst/>
          </a:prstGeom>
        </p:spPr>
        <p:txBody>
          <a:bodyPr anchor="t" rtlCol="false" tIns="0" lIns="0" bIns="0" rIns="0">
            <a:spAutoFit/>
          </a:bodyPr>
          <a:lstStyle/>
          <a:p>
            <a:pPr algn="l">
              <a:lnSpc>
                <a:spcPts val="3079"/>
              </a:lnSpc>
            </a:pPr>
            <a:r>
              <a:rPr lang="en-US" sz="2199">
                <a:solidFill>
                  <a:srgbClr val="000000"/>
                </a:solidFill>
                <a:latin typeface="Roboto"/>
                <a:ea typeface="Roboto"/>
                <a:cs typeface="Roboto"/>
                <a:sym typeface="Roboto"/>
              </a:rPr>
              <a:t>Hier einige wichtige Blöcke:</a:t>
            </a:r>
          </a:p>
        </p:txBody>
      </p:sp>
      <p:sp>
        <p:nvSpPr>
          <p:cNvPr name="AutoShape 18" id="18"/>
          <p:cNvSpPr/>
          <p:nvPr/>
        </p:nvSpPr>
        <p:spPr>
          <a:xfrm>
            <a:off x="13389764" y="4802499"/>
            <a:ext cx="91371" cy="467866"/>
          </a:xfrm>
          <a:prstGeom prst="line">
            <a:avLst/>
          </a:prstGeom>
          <a:ln cap="flat" w="38100">
            <a:solidFill>
              <a:srgbClr val="000000"/>
            </a:solidFill>
            <a:prstDash val="solid"/>
            <a:headEnd type="arrow" len="sm" w="med"/>
            <a:tailEnd type="none" len="sm" w="sm"/>
          </a:ln>
        </p:spPr>
      </p:sp>
      <p:sp>
        <p:nvSpPr>
          <p:cNvPr name="TextBox 19" id="19"/>
          <p:cNvSpPr txBox="true"/>
          <p:nvPr/>
        </p:nvSpPr>
        <p:spPr>
          <a:xfrm rot="0">
            <a:off x="11502098" y="5271064"/>
            <a:ext cx="5559499" cy="1054249"/>
          </a:xfrm>
          <a:prstGeom prst="rect">
            <a:avLst/>
          </a:prstGeom>
        </p:spPr>
        <p:txBody>
          <a:bodyPr anchor="t" rtlCol="false" tIns="0" lIns="0" bIns="0" rIns="0">
            <a:spAutoFit/>
          </a:bodyPr>
          <a:lstStyle/>
          <a:p>
            <a:pPr algn="l">
              <a:lnSpc>
                <a:spcPts val="2799"/>
              </a:lnSpc>
            </a:pPr>
            <a:r>
              <a:rPr lang="en-US" sz="1999">
                <a:solidFill>
                  <a:srgbClr val="000000"/>
                </a:solidFill>
                <a:latin typeface="Roboto"/>
                <a:ea typeface="Roboto"/>
                <a:cs typeface="Roboto"/>
                <a:sym typeface="Roboto"/>
              </a:rPr>
              <a:t>Wir subtrahieren 2 von der Temperature des micro:bit. So können wir zum Beispiel den Wert kalibrieren wenn wir feststellen dass </a:t>
            </a:r>
          </a:p>
        </p:txBody>
      </p:sp>
      <p:sp>
        <p:nvSpPr>
          <p:cNvPr name="TextBox 20" id="20"/>
          <p:cNvSpPr txBox="true"/>
          <p:nvPr/>
        </p:nvSpPr>
        <p:spPr>
          <a:xfrm rot="0">
            <a:off x="11128916" y="8742301"/>
            <a:ext cx="5559499" cy="701774"/>
          </a:xfrm>
          <a:prstGeom prst="rect">
            <a:avLst/>
          </a:prstGeom>
        </p:spPr>
        <p:txBody>
          <a:bodyPr anchor="t" rtlCol="false" tIns="0" lIns="0" bIns="0" rIns="0">
            <a:spAutoFit/>
          </a:bodyPr>
          <a:lstStyle/>
          <a:p>
            <a:pPr algn="l">
              <a:lnSpc>
                <a:spcPts val="2799"/>
              </a:lnSpc>
            </a:pPr>
            <a:r>
              <a:rPr lang="en-US" sz="1999">
                <a:solidFill>
                  <a:srgbClr val="000000"/>
                </a:solidFill>
                <a:latin typeface="Roboto"/>
                <a:ea typeface="Roboto"/>
                <a:cs typeface="Roboto"/>
                <a:sym typeface="Roboto"/>
              </a:rPr>
              <a:t>Zufällige Zahlen können wir für spiele gut gebrauchen!</a:t>
            </a:r>
          </a:p>
        </p:txBody>
      </p:sp>
      <p:sp>
        <p:nvSpPr>
          <p:cNvPr name="TextBox 21" id="2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0"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47873" y="537443"/>
            <a:ext cx="2126760" cy="1645309"/>
          </a:xfrm>
          <a:custGeom>
            <a:avLst/>
            <a:gdLst/>
            <a:ahLst/>
            <a:cxnLst/>
            <a:rect r="r" b="b" t="t" l="l"/>
            <a:pathLst>
              <a:path h="1645309" w="2126760">
                <a:moveTo>
                  <a:pt x="0" y="0"/>
                </a:moveTo>
                <a:lnTo>
                  <a:pt x="2126760" y="0"/>
                </a:lnTo>
                <a:lnTo>
                  <a:pt x="2126760" y="1645310"/>
                </a:lnTo>
                <a:lnTo>
                  <a:pt x="0" y="1645310"/>
                </a:lnTo>
                <a:lnTo>
                  <a:pt x="0" y="0"/>
                </a:lnTo>
                <a:close/>
              </a:path>
            </a:pathLst>
          </a:custGeom>
          <a:blipFill>
            <a:blip r:embed="rId3"/>
            <a:stretch>
              <a:fillRect l="0" t="-27533" r="0" b="0"/>
            </a:stretch>
          </a:blipFill>
        </p:spPr>
      </p:sp>
      <p:grpSp>
        <p:nvGrpSpPr>
          <p:cNvPr name="Group 4" id="4"/>
          <p:cNvGrpSpPr/>
          <p:nvPr/>
        </p:nvGrpSpPr>
        <p:grpSpPr>
          <a:xfrm rot="0">
            <a:off x="952410" y="4418023"/>
            <a:ext cx="16245933" cy="5313775"/>
            <a:chOff x="0" y="0"/>
            <a:chExt cx="4278764" cy="1399513"/>
          </a:xfrm>
        </p:grpSpPr>
        <p:sp>
          <p:nvSpPr>
            <p:cNvPr name="Freeform 5" id="5"/>
            <p:cNvSpPr/>
            <p:nvPr/>
          </p:nvSpPr>
          <p:spPr>
            <a:xfrm flipH="false" flipV="false" rot="0">
              <a:off x="0" y="0"/>
              <a:ext cx="4278764" cy="1399513"/>
            </a:xfrm>
            <a:custGeom>
              <a:avLst/>
              <a:gdLst/>
              <a:ahLst/>
              <a:cxnLst/>
              <a:rect r="r" b="b" t="t" l="l"/>
              <a:pathLst>
                <a:path h="1399513" w="4278764">
                  <a:moveTo>
                    <a:pt x="15249" y="0"/>
                  </a:moveTo>
                  <a:lnTo>
                    <a:pt x="4263515" y="0"/>
                  </a:lnTo>
                  <a:cubicBezTo>
                    <a:pt x="4267559" y="0"/>
                    <a:pt x="4271438" y="1607"/>
                    <a:pt x="4274298" y="4466"/>
                  </a:cubicBezTo>
                  <a:cubicBezTo>
                    <a:pt x="4277158" y="7326"/>
                    <a:pt x="4278764" y="11205"/>
                    <a:pt x="4278764" y="15249"/>
                  </a:cubicBezTo>
                  <a:lnTo>
                    <a:pt x="4278764" y="1384263"/>
                  </a:lnTo>
                  <a:cubicBezTo>
                    <a:pt x="4278764" y="1388308"/>
                    <a:pt x="4277158" y="1392186"/>
                    <a:pt x="4274298" y="1395046"/>
                  </a:cubicBezTo>
                  <a:cubicBezTo>
                    <a:pt x="4271438" y="1397906"/>
                    <a:pt x="4267559" y="1399513"/>
                    <a:pt x="4263515" y="1399513"/>
                  </a:cubicBezTo>
                  <a:lnTo>
                    <a:pt x="15249" y="1399513"/>
                  </a:lnTo>
                  <a:cubicBezTo>
                    <a:pt x="11205" y="1399513"/>
                    <a:pt x="7326" y="1397906"/>
                    <a:pt x="4466" y="1395046"/>
                  </a:cubicBezTo>
                  <a:cubicBezTo>
                    <a:pt x="1607" y="1392186"/>
                    <a:pt x="0" y="1388308"/>
                    <a:pt x="0" y="1384263"/>
                  </a:cubicBezTo>
                  <a:lnTo>
                    <a:pt x="0" y="15249"/>
                  </a:lnTo>
                  <a:cubicBezTo>
                    <a:pt x="0" y="11205"/>
                    <a:pt x="1607" y="7326"/>
                    <a:pt x="4466" y="4466"/>
                  </a:cubicBezTo>
                  <a:cubicBezTo>
                    <a:pt x="7326" y="1607"/>
                    <a:pt x="11205" y="0"/>
                    <a:pt x="15249" y="0"/>
                  </a:cubicBezTo>
                  <a:close/>
                </a:path>
              </a:pathLst>
            </a:custGeom>
            <a:ln w="38100" cap="rnd">
              <a:solidFill>
                <a:srgbClr val="000000">
                  <a:alpha val="60000"/>
                </a:srgbClr>
              </a:solidFill>
              <a:prstDash val="solid"/>
              <a:round/>
            </a:ln>
          </p:spPr>
        </p:sp>
        <p:sp>
          <p:nvSpPr>
            <p:cNvPr name="TextBox 6" id="6"/>
            <p:cNvSpPr txBox="true"/>
            <p:nvPr/>
          </p:nvSpPr>
          <p:spPr>
            <a:xfrm>
              <a:off x="0" y="-47625"/>
              <a:ext cx="4278764" cy="1447138"/>
            </a:xfrm>
            <a:prstGeom prst="rect">
              <a:avLst/>
            </a:prstGeom>
          </p:spPr>
          <p:txBody>
            <a:bodyPr anchor="ctr" rtlCol="false" tIns="50800" lIns="50800" bIns="50800" rIns="50800"/>
            <a:lstStyle/>
            <a:p>
              <a:pPr algn="ctr">
                <a:lnSpc>
                  <a:spcPts val="2902"/>
                </a:lnSpc>
              </a:pPr>
            </a:p>
          </p:txBody>
        </p:sp>
      </p:grpSp>
      <p:sp>
        <p:nvSpPr>
          <p:cNvPr name="Freeform 7" id="7"/>
          <p:cNvSpPr/>
          <p:nvPr/>
        </p:nvSpPr>
        <p:spPr>
          <a:xfrm flipH="false" flipV="false" rot="0">
            <a:off x="12041009" y="4707942"/>
            <a:ext cx="1420458" cy="1329904"/>
          </a:xfrm>
          <a:custGeom>
            <a:avLst/>
            <a:gdLst/>
            <a:ahLst/>
            <a:cxnLst/>
            <a:rect r="r" b="b" t="t" l="l"/>
            <a:pathLst>
              <a:path h="1329904" w="1420458">
                <a:moveTo>
                  <a:pt x="0" y="0"/>
                </a:moveTo>
                <a:lnTo>
                  <a:pt x="1420459" y="0"/>
                </a:lnTo>
                <a:lnTo>
                  <a:pt x="1420459" y="1329904"/>
                </a:lnTo>
                <a:lnTo>
                  <a:pt x="0" y="13299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400000">
            <a:off x="13301854" y="7500611"/>
            <a:ext cx="614272" cy="380849"/>
          </a:xfrm>
          <a:custGeom>
            <a:avLst/>
            <a:gdLst/>
            <a:ahLst/>
            <a:cxnLst/>
            <a:rect r="r" b="b" t="t" l="l"/>
            <a:pathLst>
              <a:path h="380849" w="614272">
                <a:moveTo>
                  <a:pt x="0" y="0"/>
                </a:moveTo>
                <a:lnTo>
                  <a:pt x="614271" y="0"/>
                </a:lnTo>
                <a:lnTo>
                  <a:pt x="614271" y="380848"/>
                </a:lnTo>
                <a:lnTo>
                  <a:pt x="0" y="380848"/>
                </a:lnTo>
                <a:lnTo>
                  <a:pt x="0" y="0"/>
                </a:lnTo>
                <a:close/>
              </a:path>
            </a:pathLst>
          </a:custGeom>
          <a:blipFill>
            <a:blip r:embed="rId6"/>
            <a:stretch>
              <a:fillRect l="0" t="0" r="0" b="0"/>
            </a:stretch>
          </a:blipFill>
        </p:spPr>
      </p:sp>
      <p:sp>
        <p:nvSpPr>
          <p:cNvPr name="Freeform 9" id="9"/>
          <p:cNvSpPr/>
          <p:nvPr/>
        </p:nvSpPr>
        <p:spPr>
          <a:xfrm flipH="false" flipV="false" rot="5400000">
            <a:off x="8433950" y="7500611"/>
            <a:ext cx="614272" cy="380849"/>
          </a:xfrm>
          <a:custGeom>
            <a:avLst/>
            <a:gdLst/>
            <a:ahLst/>
            <a:cxnLst/>
            <a:rect r="r" b="b" t="t" l="l"/>
            <a:pathLst>
              <a:path h="380849" w="614272">
                <a:moveTo>
                  <a:pt x="0" y="0"/>
                </a:moveTo>
                <a:lnTo>
                  <a:pt x="614272" y="0"/>
                </a:lnTo>
                <a:lnTo>
                  <a:pt x="614272" y="380848"/>
                </a:lnTo>
                <a:lnTo>
                  <a:pt x="0" y="380848"/>
                </a:lnTo>
                <a:lnTo>
                  <a:pt x="0" y="0"/>
                </a:lnTo>
                <a:close/>
              </a:path>
            </a:pathLst>
          </a:custGeom>
          <a:blipFill>
            <a:blip r:embed="rId6"/>
            <a:stretch>
              <a:fillRect l="0" t="0" r="0" b="0"/>
            </a:stretch>
          </a:blipFill>
        </p:spPr>
      </p:sp>
      <p:sp>
        <p:nvSpPr>
          <p:cNvPr name="Freeform 10" id="10"/>
          <p:cNvSpPr/>
          <p:nvPr/>
        </p:nvSpPr>
        <p:spPr>
          <a:xfrm flipH="false" flipV="false" rot="0">
            <a:off x="7532571" y="8131521"/>
            <a:ext cx="2565292" cy="1394878"/>
          </a:xfrm>
          <a:custGeom>
            <a:avLst/>
            <a:gdLst/>
            <a:ahLst/>
            <a:cxnLst/>
            <a:rect r="r" b="b" t="t" l="l"/>
            <a:pathLst>
              <a:path h="1394878" w="2565292">
                <a:moveTo>
                  <a:pt x="0" y="0"/>
                </a:moveTo>
                <a:lnTo>
                  <a:pt x="2565292" y="0"/>
                </a:lnTo>
                <a:lnTo>
                  <a:pt x="2565292" y="1394878"/>
                </a:lnTo>
                <a:lnTo>
                  <a:pt x="0" y="13948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false" flipV="false" rot="0">
            <a:off x="12326343" y="8093421"/>
            <a:ext cx="2565292" cy="1394878"/>
          </a:xfrm>
          <a:custGeom>
            <a:avLst/>
            <a:gdLst/>
            <a:ahLst/>
            <a:cxnLst/>
            <a:rect r="r" b="b" t="t" l="l"/>
            <a:pathLst>
              <a:path h="1394878" w="2565292">
                <a:moveTo>
                  <a:pt x="0" y="0"/>
                </a:moveTo>
                <a:lnTo>
                  <a:pt x="2565293" y="0"/>
                </a:lnTo>
                <a:lnTo>
                  <a:pt x="2565293" y="1394878"/>
                </a:lnTo>
                <a:lnTo>
                  <a:pt x="0" y="13948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9139579" y="9129861"/>
            <a:ext cx="1190870" cy="501654"/>
          </a:xfrm>
          <a:custGeom>
            <a:avLst/>
            <a:gdLst/>
            <a:ahLst/>
            <a:cxnLst/>
            <a:rect r="r" b="b" t="t" l="l"/>
            <a:pathLst>
              <a:path h="501654" w="1190870">
                <a:moveTo>
                  <a:pt x="0" y="0"/>
                </a:moveTo>
                <a:lnTo>
                  <a:pt x="1190870" y="0"/>
                </a:lnTo>
                <a:lnTo>
                  <a:pt x="1190870" y="501654"/>
                </a:lnTo>
                <a:lnTo>
                  <a:pt x="0" y="50165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13922871" y="8985668"/>
            <a:ext cx="1207409" cy="508621"/>
          </a:xfrm>
          <a:custGeom>
            <a:avLst/>
            <a:gdLst/>
            <a:ahLst/>
            <a:cxnLst/>
            <a:rect r="r" b="b" t="t" l="l"/>
            <a:pathLst>
              <a:path h="508621" w="1207409">
                <a:moveTo>
                  <a:pt x="0" y="0"/>
                </a:moveTo>
                <a:lnTo>
                  <a:pt x="1207409" y="0"/>
                </a:lnTo>
                <a:lnTo>
                  <a:pt x="1207409" y="508621"/>
                </a:lnTo>
                <a:lnTo>
                  <a:pt x="0" y="508621"/>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1084993" y="2389847"/>
            <a:ext cx="16245933" cy="398830"/>
          </a:xfrm>
          <a:prstGeom prst="rect">
            <a:avLst/>
          </a:prstGeom>
        </p:spPr>
        <p:txBody>
          <a:bodyPr anchor="t" rtlCol="false" tIns="0" lIns="0" bIns="0" rIns="0">
            <a:spAutoFit/>
          </a:bodyPr>
          <a:lstStyle/>
          <a:p>
            <a:pPr algn="l">
              <a:lnSpc>
                <a:spcPts val="3220"/>
              </a:lnSpc>
            </a:pPr>
            <a:r>
              <a:rPr lang="en-US" sz="2300">
                <a:solidFill>
                  <a:srgbClr val="000000"/>
                </a:solidFill>
                <a:latin typeface="Roboto"/>
                <a:ea typeface="Roboto"/>
                <a:cs typeface="Roboto"/>
                <a:sym typeface="Roboto"/>
              </a:rPr>
              <a:t>Manche Befehle sollen nur laufen wenn eine bestimmte Situation eingetreten ist. Es müssen Entscheidungen gefällt werden!</a:t>
            </a:r>
          </a:p>
        </p:txBody>
      </p:sp>
      <p:sp>
        <p:nvSpPr>
          <p:cNvPr name="TextBox 15" id="15"/>
          <p:cNvSpPr txBox="true"/>
          <p:nvPr/>
        </p:nvSpPr>
        <p:spPr>
          <a:xfrm rot="0">
            <a:off x="6808448" y="543183"/>
            <a:ext cx="4118223"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Logik</a:t>
            </a:r>
          </a:p>
          <a:p>
            <a:pPr algn="ctr">
              <a:lnSpc>
                <a:spcPts val="3359"/>
              </a:lnSpc>
              <a:spcBef>
                <a:spcPct val="0"/>
              </a:spcBef>
            </a:pPr>
            <a:r>
              <a:rPr lang="en-US" sz="2400">
                <a:solidFill>
                  <a:srgbClr val="000000"/>
                </a:solidFill>
                <a:latin typeface="Gagalin"/>
                <a:ea typeface="Gagalin"/>
                <a:cs typeface="Gagalin"/>
                <a:sym typeface="Gagalin"/>
              </a:rPr>
              <a:t>Schwere Entscheidungen</a:t>
            </a:r>
          </a:p>
        </p:txBody>
      </p:sp>
      <p:sp>
        <p:nvSpPr>
          <p:cNvPr name="TextBox 16" id="16"/>
          <p:cNvSpPr txBox="true"/>
          <p:nvPr/>
        </p:nvSpPr>
        <p:spPr>
          <a:xfrm rot="0">
            <a:off x="1084993" y="3417326"/>
            <a:ext cx="15980769" cy="589866"/>
          </a:xfrm>
          <a:prstGeom prst="rect">
            <a:avLst/>
          </a:prstGeom>
        </p:spPr>
        <p:txBody>
          <a:bodyPr anchor="t" rtlCol="false" tIns="0" lIns="0" bIns="0" rIns="0">
            <a:spAutoFit/>
          </a:bodyPr>
          <a:lstStyle/>
          <a:p>
            <a:pPr algn="l">
              <a:lnSpc>
                <a:spcPts val="4759"/>
              </a:lnSpc>
            </a:pPr>
            <a:r>
              <a:rPr lang="en-US" sz="3399">
                <a:solidFill>
                  <a:srgbClr val="000000"/>
                </a:solidFill>
                <a:latin typeface="Roboto"/>
                <a:ea typeface="Roboto"/>
                <a:cs typeface="Roboto"/>
                <a:sym typeface="Roboto"/>
              </a:rPr>
              <a:t>Der Computer kann nur eines entschieden:  Eine </a:t>
            </a:r>
            <a:r>
              <a:rPr lang="en-US" sz="3399" b="true">
                <a:solidFill>
                  <a:srgbClr val="004AAD"/>
                </a:solidFill>
                <a:latin typeface="Roboto Bold"/>
                <a:ea typeface="Roboto Bold"/>
                <a:cs typeface="Roboto Bold"/>
                <a:sym typeface="Roboto Bold"/>
              </a:rPr>
              <a:t>Aussage</a:t>
            </a:r>
            <a:r>
              <a:rPr lang="en-US" sz="3399">
                <a:solidFill>
                  <a:srgbClr val="004AAD"/>
                </a:solidFill>
                <a:latin typeface="Roboto"/>
                <a:ea typeface="Roboto"/>
                <a:cs typeface="Roboto"/>
                <a:sym typeface="Roboto"/>
              </a:rPr>
              <a:t> </a:t>
            </a:r>
            <a:r>
              <a:rPr lang="en-US" sz="3399">
                <a:solidFill>
                  <a:srgbClr val="000000"/>
                </a:solidFill>
                <a:latin typeface="Roboto"/>
                <a:ea typeface="Roboto"/>
                <a:cs typeface="Roboto"/>
                <a:sym typeface="Roboto"/>
              </a:rPr>
              <a:t>ist</a:t>
            </a:r>
            <a:r>
              <a:rPr lang="en-US" sz="3399">
                <a:solidFill>
                  <a:srgbClr val="004AAD"/>
                </a:solidFill>
                <a:latin typeface="Roboto"/>
                <a:ea typeface="Roboto"/>
                <a:cs typeface="Roboto"/>
                <a:sym typeface="Roboto"/>
              </a:rPr>
              <a:t> </a:t>
            </a:r>
            <a:r>
              <a:rPr lang="en-US" sz="3399">
                <a:solidFill>
                  <a:srgbClr val="000000"/>
                </a:solidFill>
                <a:latin typeface="Roboto"/>
                <a:ea typeface="Roboto"/>
                <a:cs typeface="Roboto"/>
                <a:sym typeface="Roboto"/>
              </a:rPr>
              <a:t>“</a:t>
            </a:r>
            <a:r>
              <a:rPr lang="en-US" sz="3399" b="true">
                <a:solidFill>
                  <a:srgbClr val="00BF63"/>
                </a:solidFill>
                <a:latin typeface="Roboto Bold"/>
                <a:ea typeface="Roboto Bold"/>
                <a:cs typeface="Roboto Bold"/>
                <a:sym typeface="Roboto Bold"/>
              </a:rPr>
              <a:t>Wahr</a:t>
            </a:r>
            <a:r>
              <a:rPr lang="en-US" sz="3399">
                <a:solidFill>
                  <a:srgbClr val="000000"/>
                </a:solidFill>
                <a:latin typeface="Roboto"/>
                <a:ea typeface="Roboto"/>
                <a:cs typeface="Roboto"/>
                <a:sym typeface="Roboto"/>
              </a:rPr>
              <a:t>” oder “</a:t>
            </a:r>
            <a:r>
              <a:rPr lang="en-US" sz="3399" b="true">
                <a:solidFill>
                  <a:srgbClr val="FF0000"/>
                </a:solidFill>
                <a:latin typeface="Roboto Bold"/>
                <a:ea typeface="Roboto Bold"/>
                <a:cs typeface="Roboto Bold"/>
                <a:sym typeface="Roboto Bold"/>
              </a:rPr>
              <a:t>Falsch</a:t>
            </a:r>
            <a:r>
              <a:rPr lang="en-US" sz="3399">
                <a:solidFill>
                  <a:srgbClr val="000000"/>
                </a:solidFill>
                <a:latin typeface="Roboto"/>
                <a:ea typeface="Roboto"/>
                <a:cs typeface="Roboto"/>
                <a:sym typeface="Roboto"/>
              </a:rPr>
              <a:t>”</a:t>
            </a:r>
          </a:p>
        </p:txBody>
      </p:sp>
      <p:sp>
        <p:nvSpPr>
          <p:cNvPr name="TextBox 17" id="17"/>
          <p:cNvSpPr txBox="true"/>
          <p:nvPr/>
        </p:nvSpPr>
        <p:spPr>
          <a:xfrm rot="0">
            <a:off x="1028700" y="5238302"/>
            <a:ext cx="7128371" cy="473546"/>
          </a:xfrm>
          <a:prstGeom prst="rect">
            <a:avLst/>
          </a:prstGeom>
        </p:spPr>
        <p:txBody>
          <a:bodyPr anchor="t" rtlCol="false" tIns="0" lIns="0" bIns="0" rIns="0">
            <a:spAutoFit/>
          </a:bodyPr>
          <a:lstStyle/>
          <a:p>
            <a:pPr algn="r">
              <a:lnSpc>
                <a:spcPts val="3800"/>
              </a:lnSpc>
            </a:pPr>
            <a:r>
              <a:rPr lang="en-US" sz="2714">
                <a:solidFill>
                  <a:srgbClr val="000000"/>
                </a:solidFill>
                <a:latin typeface="Roboto"/>
                <a:ea typeface="Roboto"/>
                <a:cs typeface="Roboto"/>
                <a:sym typeface="Roboto"/>
              </a:rPr>
              <a:t>Unsere </a:t>
            </a:r>
            <a:r>
              <a:rPr lang="en-US" sz="2714" b="true">
                <a:solidFill>
                  <a:srgbClr val="004AAD"/>
                </a:solidFill>
                <a:latin typeface="Roboto Bold"/>
                <a:ea typeface="Roboto Bold"/>
                <a:cs typeface="Roboto Bold"/>
                <a:sym typeface="Roboto Bold"/>
              </a:rPr>
              <a:t>Aussage </a:t>
            </a:r>
            <a:r>
              <a:rPr lang="en-US" sz="2714">
                <a:solidFill>
                  <a:srgbClr val="000000"/>
                </a:solidFill>
                <a:latin typeface="Roboto"/>
                <a:ea typeface="Roboto"/>
                <a:cs typeface="Roboto"/>
                <a:sym typeface="Roboto"/>
              </a:rPr>
              <a:t>könnte zum Beispiel lauten:</a:t>
            </a:r>
          </a:p>
        </p:txBody>
      </p:sp>
      <p:sp>
        <p:nvSpPr>
          <p:cNvPr name="TextBox 18" id="18"/>
          <p:cNvSpPr txBox="true"/>
          <p:nvPr/>
        </p:nvSpPr>
        <p:spPr>
          <a:xfrm rot="0">
            <a:off x="9580456" y="5169829"/>
            <a:ext cx="2692428" cy="661230"/>
          </a:xfrm>
          <a:prstGeom prst="rect">
            <a:avLst/>
          </a:prstGeom>
        </p:spPr>
        <p:txBody>
          <a:bodyPr anchor="t" rtlCol="false" tIns="0" lIns="0" bIns="0" rIns="0">
            <a:spAutoFit/>
          </a:bodyPr>
          <a:lstStyle/>
          <a:p>
            <a:pPr algn="l">
              <a:lnSpc>
                <a:spcPts val="5383"/>
              </a:lnSpc>
            </a:pPr>
            <a:r>
              <a:rPr lang="en-US" sz="3845">
                <a:solidFill>
                  <a:srgbClr val="004AAD"/>
                </a:solidFill>
                <a:latin typeface="Roboto"/>
                <a:ea typeface="Roboto"/>
                <a:cs typeface="Roboto"/>
                <a:sym typeface="Roboto"/>
              </a:rPr>
              <a:t>Es regenet.</a:t>
            </a:r>
          </a:p>
        </p:txBody>
      </p:sp>
      <p:sp>
        <p:nvSpPr>
          <p:cNvPr name="TextBox 19" id="19"/>
          <p:cNvSpPr txBox="true"/>
          <p:nvPr/>
        </p:nvSpPr>
        <p:spPr>
          <a:xfrm rot="0">
            <a:off x="1353613" y="6501404"/>
            <a:ext cx="5618830" cy="844688"/>
          </a:xfrm>
          <a:prstGeom prst="rect">
            <a:avLst/>
          </a:prstGeom>
        </p:spPr>
        <p:txBody>
          <a:bodyPr anchor="t" rtlCol="false" tIns="0" lIns="0" bIns="0" rIns="0">
            <a:spAutoFit/>
          </a:bodyPr>
          <a:lstStyle/>
          <a:p>
            <a:pPr algn="l">
              <a:lnSpc>
                <a:spcPts val="3344"/>
              </a:lnSpc>
            </a:pPr>
            <a:r>
              <a:rPr lang="en-US" sz="2389">
                <a:solidFill>
                  <a:srgbClr val="000000"/>
                </a:solidFill>
                <a:latin typeface="Roboto"/>
                <a:ea typeface="Roboto"/>
                <a:cs typeface="Roboto"/>
                <a:sym typeface="Roboto"/>
              </a:rPr>
              <a:t>Ein Computer der einen Regensensor angeschlossen hat kann uns dann sagen: </a:t>
            </a:r>
          </a:p>
        </p:txBody>
      </p:sp>
      <p:sp>
        <p:nvSpPr>
          <p:cNvPr name="TextBox 20" id="20"/>
          <p:cNvSpPr txBox="true"/>
          <p:nvPr/>
        </p:nvSpPr>
        <p:spPr>
          <a:xfrm rot="0">
            <a:off x="7380051" y="6584911"/>
            <a:ext cx="3370794" cy="661230"/>
          </a:xfrm>
          <a:prstGeom prst="rect">
            <a:avLst/>
          </a:prstGeom>
        </p:spPr>
        <p:txBody>
          <a:bodyPr anchor="t" rtlCol="false" tIns="0" lIns="0" bIns="0" rIns="0">
            <a:spAutoFit/>
          </a:bodyPr>
          <a:lstStyle/>
          <a:p>
            <a:pPr algn="l">
              <a:lnSpc>
                <a:spcPts val="5383"/>
              </a:lnSpc>
            </a:pPr>
            <a:r>
              <a:rPr lang="en-US" sz="3845">
                <a:solidFill>
                  <a:srgbClr val="000000"/>
                </a:solidFill>
                <a:latin typeface="Roboto"/>
                <a:ea typeface="Roboto"/>
                <a:cs typeface="Roboto"/>
                <a:sym typeface="Roboto"/>
              </a:rPr>
              <a:t>Das ist </a:t>
            </a:r>
            <a:r>
              <a:rPr lang="en-US" sz="3845">
                <a:solidFill>
                  <a:srgbClr val="00BF63"/>
                </a:solidFill>
                <a:latin typeface="Roboto"/>
                <a:ea typeface="Roboto"/>
                <a:cs typeface="Roboto"/>
                <a:sym typeface="Roboto"/>
              </a:rPr>
              <a:t>wahr</a:t>
            </a:r>
            <a:r>
              <a:rPr lang="en-US" sz="3845">
                <a:solidFill>
                  <a:srgbClr val="000000"/>
                </a:solidFill>
                <a:latin typeface="Roboto"/>
                <a:ea typeface="Roboto"/>
                <a:cs typeface="Roboto"/>
                <a:sym typeface="Roboto"/>
              </a:rPr>
              <a:t>!</a:t>
            </a:r>
          </a:p>
        </p:txBody>
      </p:sp>
      <p:sp>
        <p:nvSpPr>
          <p:cNvPr name="TextBox 21" id="21"/>
          <p:cNvSpPr txBox="true"/>
          <p:nvPr/>
        </p:nvSpPr>
        <p:spPr>
          <a:xfrm rot="0">
            <a:off x="12041009" y="6584911"/>
            <a:ext cx="3370794" cy="661230"/>
          </a:xfrm>
          <a:prstGeom prst="rect">
            <a:avLst/>
          </a:prstGeom>
        </p:spPr>
        <p:txBody>
          <a:bodyPr anchor="t" rtlCol="false" tIns="0" lIns="0" bIns="0" rIns="0">
            <a:spAutoFit/>
          </a:bodyPr>
          <a:lstStyle/>
          <a:p>
            <a:pPr algn="l">
              <a:lnSpc>
                <a:spcPts val="5383"/>
              </a:lnSpc>
            </a:pPr>
            <a:r>
              <a:rPr lang="en-US" sz="3845">
                <a:solidFill>
                  <a:srgbClr val="000000"/>
                </a:solidFill>
                <a:latin typeface="Roboto"/>
                <a:ea typeface="Roboto"/>
                <a:cs typeface="Roboto"/>
                <a:sym typeface="Roboto"/>
              </a:rPr>
              <a:t>Das ist </a:t>
            </a:r>
            <a:r>
              <a:rPr lang="en-US" sz="3845">
                <a:solidFill>
                  <a:srgbClr val="FF3131"/>
                </a:solidFill>
                <a:latin typeface="Roboto"/>
                <a:ea typeface="Roboto"/>
                <a:cs typeface="Roboto"/>
                <a:sym typeface="Roboto"/>
              </a:rPr>
              <a:t>falsch</a:t>
            </a:r>
            <a:r>
              <a:rPr lang="en-US" sz="3845">
                <a:solidFill>
                  <a:srgbClr val="000000"/>
                </a:solidFill>
                <a:latin typeface="Roboto"/>
                <a:ea typeface="Roboto"/>
                <a:cs typeface="Roboto"/>
                <a:sym typeface="Roboto"/>
              </a:rPr>
              <a:t>!</a:t>
            </a:r>
          </a:p>
        </p:txBody>
      </p:sp>
      <p:sp>
        <p:nvSpPr>
          <p:cNvPr name="TextBox 22" id="22"/>
          <p:cNvSpPr txBox="true"/>
          <p:nvPr/>
        </p:nvSpPr>
        <p:spPr>
          <a:xfrm rot="0">
            <a:off x="10662981" y="6785895"/>
            <a:ext cx="794575" cy="337623"/>
          </a:xfrm>
          <a:prstGeom prst="rect">
            <a:avLst/>
          </a:prstGeom>
        </p:spPr>
        <p:txBody>
          <a:bodyPr anchor="t" rtlCol="false" tIns="0" lIns="0" bIns="0" rIns="0">
            <a:spAutoFit/>
          </a:bodyPr>
          <a:lstStyle/>
          <a:p>
            <a:pPr algn="ctr">
              <a:lnSpc>
                <a:spcPts val="2691"/>
              </a:lnSpc>
            </a:pPr>
            <a:r>
              <a:rPr lang="en-US" sz="1922">
                <a:solidFill>
                  <a:srgbClr val="000000"/>
                </a:solidFill>
                <a:latin typeface="Roboto"/>
                <a:ea typeface="Roboto"/>
                <a:cs typeface="Roboto"/>
                <a:sym typeface="Roboto"/>
              </a:rPr>
              <a:t>oder</a:t>
            </a:r>
          </a:p>
        </p:txBody>
      </p:sp>
      <p:sp>
        <p:nvSpPr>
          <p:cNvPr name="TextBox 23" id="23"/>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562103" y="488216"/>
            <a:ext cx="9773735" cy="1469575"/>
          </a:xfrm>
          <a:prstGeom prst="rect">
            <a:avLst/>
          </a:prstGeom>
        </p:spPr>
        <p:txBody>
          <a:bodyPr anchor="t" rtlCol="false" tIns="0" lIns="0" bIns="0" rIns="0">
            <a:spAutoFit/>
          </a:bodyPr>
          <a:lstStyle/>
          <a:p>
            <a:pPr algn="l">
              <a:lnSpc>
                <a:spcPts val="5548"/>
              </a:lnSpc>
            </a:pPr>
            <a:r>
              <a:rPr lang="en-US" sz="3977" spc="91">
                <a:solidFill>
                  <a:srgbClr val="0E386F"/>
                </a:solidFill>
                <a:latin typeface="Arial MT Pro"/>
                <a:ea typeface="Arial MT Pro"/>
                <a:cs typeface="Arial MT Pro"/>
                <a:sym typeface="Arial MT Pro"/>
              </a:rPr>
              <a:t>Wahr oder Falsch? - Reagiere richtig!</a:t>
            </a:r>
          </a:p>
          <a:p>
            <a:pPr algn="l">
              <a:lnSpc>
                <a:spcPts val="2728"/>
              </a:lnSpc>
            </a:pPr>
            <a:r>
              <a:rPr lang="en-US" sz="1956" spc="78">
                <a:solidFill>
                  <a:srgbClr val="212120"/>
                </a:solidFill>
                <a:latin typeface="Arial MT Pro"/>
                <a:ea typeface="Arial MT Pro"/>
                <a:cs typeface="Arial MT Pro"/>
                <a:sym typeface="Arial MT Pro"/>
              </a:rPr>
              <a:t>Höre dir die Aussage an. Entscheide: wahr oder falsch?</a:t>
            </a:r>
          </a:p>
          <a:p>
            <a:pPr algn="l">
              <a:lnSpc>
                <a:spcPts val="2728"/>
              </a:lnSpc>
            </a:pPr>
            <a:r>
              <a:rPr lang="en-US" sz="1956" spc="78">
                <a:solidFill>
                  <a:srgbClr val="212120"/>
                </a:solidFill>
                <a:latin typeface="Arial MT Pro"/>
                <a:ea typeface="Arial MT Pro"/>
                <a:cs typeface="Arial MT Pro"/>
                <a:sym typeface="Arial MT Pro"/>
              </a:rPr>
              <a:t>Führe die passende Aktion aus.</a:t>
            </a:r>
          </a:p>
        </p:txBody>
      </p:sp>
      <p:sp>
        <p:nvSpPr>
          <p:cNvPr name="Freeform 3" id="3"/>
          <p:cNvSpPr/>
          <p:nvPr/>
        </p:nvSpPr>
        <p:spPr>
          <a:xfrm flipH="false" flipV="false" rot="0">
            <a:off x="3311485" y="2278533"/>
            <a:ext cx="13686756" cy="7492523"/>
          </a:xfrm>
          <a:custGeom>
            <a:avLst/>
            <a:gdLst/>
            <a:ahLst/>
            <a:cxnLst/>
            <a:rect r="r" b="b" t="t" l="l"/>
            <a:pathLst>
              <a:path h="7492523" w="13686756">
                <a:moveTo>
                  <a:pt x="0" y="0"/>
                </a:moveTo>
                <a:lnTo>
                  <a:pt x="13686756" y="0"/>
                </a:lnTo>
                <a:lnTo>
                  <a:pt x="13686756" y="7492523"/>
                </a:lnTo>
                <a:lnTo>
                  <a:pt x="0" y="7492523"/>
                </a:lnTo>
                <a:lnTo>
                  <a:pt x="0" y="0"/>
                </a:lnTo>
                <a:close/>
              </a:path>
            </a:pathLst>
          </a:custGeom>
          <a:blipFill>
            <a:blip r:embed="rId2"/>
            <a:stretch>
              <a:fillRect l="-1370" t="-18780" r="-1332" b="-6293"/>
            </a:stretch>
          </a:blipFill>
        </p:spPr>
      </p:sp>
      <p:sp>
        <p:nvSpPr>
          <p:cNvPr name="Freeform 4" id="4"/>
          <p:cNvSpPr/>
          <p:nvPr/>
        </p:nvSpPr>
        <p:spPr>
          <a:xfrm flipH="false" flipV="false" rot="0">
            <a:off x="13587204" y="1303966"/>
            <a:ext cx="2051774" cy="1155803"/>
          </a:xfrm>
          <a:custGeom>
            <a:avLst/>
            <a:gdLst/>
            <a:ahLst/>
            <a:cxnLst/>
            <a:rect r="r" b="b" t="t" l="l"/>
            <a:pathLst>
              <a:path h="1155803" w="2051774">
                <a:moveTo>
                  <a:pt x="0" y="0"/>
                </a:moveTo>
                <a:lnTo>
                  <a:pt x="2051773" y="0"/>
                </a:lnTo>
                <a:lnTo>
                  <a:pt x="2051773" y="1155802"/>
                </a:lnTo>
                <a:lnTo>
                  <a:pt x="0" y="1155802"/>
                </a:lnTo>
                <a:lnTo>
                  <a:pt x="0" y="0"/>
                </a:lnTo>
                <a:close/>
              </a:path>
            </a:pathLst>
          </a:custGeom>
          <a:blipFill>
            <a:blip r:embed="rId3"/>
            <a:stretch>
              <a:fillRect l="-548908" t="-29457" r="-21834" b="-664341"/>
            </a:stretch>
          </a:blipFill>
        </p:spPr>
      </p:sp>
      <p:sp>
        <p:nvSpPr>
          <p:cNvPr name="Freeform 5" id="5"/>
          <p:cNvSpPr/>
          <p:nvPr/>
        </p:nvSpPr>
        <p:spPr>
          <a:xfrm flipH="false" flipV="false" rot="0">
            <a:off x="9223053" y="1303966"/>
            <a:ext cx="1863620" cy="1155803"/>
          </a:xfrm>
          <a:custGeom>
            <a:avLst/>
            <a:gdLst/>
            <a:ahLst/>
            <a:cxnLst/>
            <a:rect r="r" b="b" t="t" l="l"/>
            <a:pathLst>
              <a:path h="1155803" w="1863620">
                <a:moveTo>
                  <a:pt x="0" y="0"/>
                </a:moveTo>
                <a:lnTo>
                  <a:pt x="1863620" y="0"/>
                </a:lnTo>
                <a:lnTo>
                  <a:pt x="1863620" y="1155802"/>
                </a:lnTo>
                <a:lnTo>
                  <a:pt x="0" y="1155802"/>
                </a:lnTo>
                <a:lnTo>
                  <a:pt x="0" y="0"/>
                </a:lnTo>
                <a:close/>
              </a:path>
            </a:pathLst>
          </a:custGeom>
          <a:blipFill>
            <a:blip r:embed="rId4"/>
            <a:stretch>
              <a:fillRect l="-494711" t="-29457" r="-143750" b="-664341"/>
            </a:stretch>
          </a:blipFill>
        </p:spPr>
      </p:sp>
      <p:sp>
        <p:nvSpPr>
          <p:cNvPr name="TextBox 6" id="6"/>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5"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6908" y="38732"/>
            <a:ext cx="2046623" cy="2046623"/>
          </a:xfrm>
          <a:custGeom>
            <a:avLst/>
            <a:gdLst/>
            <a:ahLst/>
            <a:cxnLst/>
            <a:rect r="r" b="b" t="t" l="l"/>
            <a:pathLst>
              <a:path h="2046623" w="2046623">
                <a:moveTo>
                  <a:pt x="0" y="0"/>
                </a:moveTo>
                <a:lnTo>
                  <a:pt x="2046623" y="0"/>
                </a:lnTo>
                <a:lnTo>
                  <a:pt x="2046623" y="2046624"/>
                </a:lnTo>
                <a:lnTo>
                  <a:pt x="0" y="2046624"/>
                </a:lnTo>
                <a:lnTo>
                  <a:pt x="0" y="0"/>
                </a:lnTo>
                <a:close/>
              </a:path>
            </a:pathLst>
          </a:custGeom>
          <a:blipFill>
            <a:blip r:embed="rId2"/>
            <a:stretch>
              <a:fillRect l="0" t="0" r="0" b="0"/>
            </a:stretch>
          </a:blipFill>
        </p:spPr>
      </p:sp>
      <p:sp>
        <p:nvSpPr>
          <p:cNvPr name="Freeform 3" id="3"/>
          <p:cNvSpPr/>
          <p:nvPr/>
        </p:nvSpPr>
        <p:spPr>
          <a:xfrm flipH="false" flipV="false" rot="0">
            <a:off x="15264093" y="352249"/>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0">
            <a:off x="1670000" y="4546269"/>
            <a:ext cx="2976617" cy="1088403"/>
          </a:xfrm>
          <a:custGeom>
            <a:avLst/>
            <a:gdLst/>
            <a:ahLst/>
            <a:cxnLst/>
            <a:rect r="r" b="b" t="t" l="l"/>
            <a:pathLst>
              <a:path h="1088403" w="2976617">
                <a:moveTo>
                  <a:pt x="0" y="0"/>
                </a:moveTo>
                <a:lnTo>
                  <a:pt x="2976617" y="0"/>
                </a:lnTo>
                <a:lnTo>
                  <a:pt x="2976617" y="1088403"/>
                </a:lnTo>
                <a:lnTo>
                  <a:pt x="0" y="1088403"/>
                </a:lnTo>
                <a:lnTo>
                  <a:pt x="0" y="0"/>
                </a:lnTo>
                <a:close/>
              </a:path>
            </a:pathLst>
          </a:custGeom>
          <a:blipFill>
            <a:blip r:embed="rId4"/>
            <a:stretch>
              <a:fillRect l="0" t="0" r="0" b="0"/>
            </a:stretch>
          </a:blipFill>
        </p:spPr>
      </p:sp>
      <p:sp>
        <p:nvSpPr>
          <p:cNvPr name="Freeform 5" id="5"/>
          <p:cNvSpPr/>
          <p:nvPr/>
        </p:nvSpPr>
        <p:spPr>
          <a:xfrm flipH="false" flipV="false" rot="0">
            <a:off x="1587978" y="7475614"/>
            <a:ext cx="3058640" cy="1198987"/>
          </a:xfrm>
          <a:custGeom>
            <a:avLst/>
            <a:gdLst/>
            <a:ahLst/>
            <a:cxnLst/>
            <a:rect r="r" b="b" t="t" l="l"/>
            <a:pathLst>
              <a:path h="1198987" w="3058640">
                <a:moveTo>
                  <a:pt x="0" y="0"/>
                </a:moveTo>
                <a:lnTo>
                  <a:pt x="3058639" y="0"/>
                </a:lnTo>
                <a:lnTo>
                  <a:pt x="3058639" y="1198986"/>
                </a:lnTo>
                <a:lnTo>
                  <a:pt x="0" y="1198986"/>
                </a:lnTo>
                <a:lnTo>
                  <a:pt x="0" y="0"/>
                </a:lnTo>
                <a:close/>
              </a:path>
            </a:pathLst>
          </a:custGeom>
          <a:blipFill>
            <a:blip r:embed="rId5"/>
            <a:stretch>
              <a:fillRect l="0" t="0" r="0" b="0"/>
            </a:stretch>
          </a:blipFill>
        </p:spPr>
      </p:sp>
      <p:sp>
        <p:nvSpPr>
          <p:cNvPr name="AutoShape 6" id="6"/>
          <p:cNvSpPr/>
          <p:nvPr/>
        </p:nvSpPr>
        <p:spPr>
          <a:xfrm flipH="true" flipV="true">
            <a:off x="2371481" y="5634672"/>
            <a:ext cx="598794" cy="580806"/>
          </a:xfrm>
          <a:prstGeom prst="line">
            <a:avLst/>
          </a:prstGeom>
          <a:ln cap="flat" w="38100">
            <a:solidFill>
              <a:srgbClr val="000000"/>
            </a:solidFill>
            <a:prstDash val="solid"/>
            <a:headEnd type="none" len="sm" w="sm"/>
            <a:tailEnd type="arrow" len="sm" w="med"/>
          </a:ln>
        </p:spPr>
      </p:sp>
      <p:sp>
        <p:nvSpPr>
          <p:cNvPr name="Freeform 7" id="7"/>
          <p:cNvSpPr/>
          <p:nvPr/>
        </p:nvSpPr>
        <p:spPr>
          <a:xfrm flipH="false" flipV="false" rot="0">
            <a:off x="10321135" y="4211895"/>
            <a:ext cx="3782761" cy="1763525"/>
          </a:xfrm>
          <a:custGeom>
            <a:avLst/>
            <a:gdLst/>
            <a:ahLst/>
            <a:cxnLst/>
            <a:rect r="r" b="b" t="t" l="l"/>
            <a:pathLst>
              <a:path h="1763525" w="3782761">
                <a:moveTo>
                  <a:pt x="0" y="0"/>
                </a:moveTo>
                <a:lnTo>
                  <a:pt x="3782761" y="0"/>
                </a:lnTo>
                <a:lnTo>
                  <a:pt x="3782761" y="1763525"/>
                </a:lnTo>
                <a:lnTo>
                  <a:pt x="0" y="1763525"/>
                </a:lnTo>
                <a:lnTo>
                  <a:pt x="0" y="0"/>
                </a:lnTo>
                <a:close/>
              </a:path>
            </a:pathLst>
          </a:custGeom>
          <a:blipFill>
            <a:blip r:embed="rId6"/>
            <a:stretch>
              <a:fillRect l="0" t="0" r="0" b="0"/>
            </a:stretch>
          </a:blipFill>
        </p:spPr>
      </p:sp>
      <p:sp>
        <p:nvSpPr>
          <p:cNvPr name="AutoShape 8" id="8"/>
          <p:cNvSpPr/>
          <p:nvPr/>
        </p:nvSpPr>
        <p:spPr>
          <a:xfrm flipH="true">
            <a:off x="2156167" y="4354434"/>
            <a:ext cx="306515" cy="294361"/>
          </a:xfrm>
          <a:prstGeom prst="line">
            <a:avLst/>
          </a:prstGeom>
          <a:ln cap="flat" w="38100">
            <a:solidFill>
              <a:srgbClr val="000000"/>
            </a:solidFill>
            <a:prstDash val="solid"/>
            <a:headEnd type="none" len="sm" w="sm"/>
            <a:tailEnd type="arrow" len="sm" w="med"/>
          </a:ln>
        </p:spPr>
      </p:sp>
      <p:sp>
        <p:nvSpPr>
          <p:cNvPr name="AutoShape 9" id="9"/>
          <p:cNvSpPr/>
          <p:nvPr/>
        </p:nvSpPr>
        <p:spPr>
          <a:xfrm flipH="true" flipV="true">
            <a:off x="2462682" y="4354434"/>
            <a:ext cx="2515451" cy="0"/>
          </a:xfrm>
          <a:prstGeom prst="line">
            <a:avLst/>
          </a:prstGeom>
          <a:ln cap="flat" w="38100">
            <a:solidFill>
              <a:srgbClr val="000000"/>
            </a:solidFill>
            <a:prstDash val="solid"/>
            <a:headEnd type="none" len="sm" w="sm"/>
            <a:tailEnd type="none" len="sm" w="sm"/>
          </a:ln>
        </p:spPr>
      </p:sp>
      <p:sp>
        <p:nvSpPr>
          <p:cNvPr name="TextBox 10" id="10"/>
          <p:cNvSpPr txBox="true"/>
          <p:nvPr/>
        </p:nvSpPr>
        <p:spPr>
          <a:xfrm rot="0">
            <a:off x="4950157" y="4553789"/>
            <a:ext cx="4060363" cy="1078386"/>
          </a:xfrm>
          <a:prstGeom prst="rect">
            <a:avLst/>
          </a:prstGeom>
        </p:spPr>
        <p:txBody>
          <a:bodyPr anchor="t" rtlCol="false" tIns="0" lIns="0" bIns="0" rIns="0">
            <a:spAutoFit/>
          </a:bodyPr>
          <a:lstStyle/>
          <a:p>
            <a:pPr algn="l">
              <a:lnSpc>
                <a:spcPts val="2907"/>
              </a:lnSpc>
            </a:pPr>
            <a:r>
              <a:rPr lang="en-US" sz="2076">
                <a:solidFill>
                  <a:srgbClr val="000000"/>
                </a:solidFill>
                <a:latin typeface="Roboto"/>
                <a:ea typeface="Roboto"/>
                <a:cs typeface="Roboto"/>
                <a:sym typeface="Roboto"/>
              </a:rPr>
              <a:t>Ich bin ein normaler Befehlsblock. Mich </a:t>
            </a:r>
            <a:r>
              <a:rPr lang="en-US" sz="2076" b="true">
                <a:solidFill>
                  <a:srgbClr val="000000"/>
                </a:solidFill>
                <a:latin typeface="Roboto Bold"/>
                <a:ea typeface="Roboto Bold"/>
                <a:cs typeface="Roboto Bold"/>
                <a:sym typeface="Roboto Bold"/>
              </a:rPr>
              <a:t>MUSS </a:t>
            </a:r>
            <a:r>
              <a:rPr lang="en-US" sz="2076">
                <a:solidFill>
                  <a:srgbClr val="000000"/>
                </a:solidFill>
                <a:latin typeface="Roboto"/>
                <a:ea typeface="Roboto"/>
                <a:cs typeface="Roboto"/>
                <a:sym typeface="Roboto"/>
              </a:rPr>
              <a:t>man oben an meiner Kerbe irgendwo anhängen!</a:t>
            </a:r>
          </a:p>
        </p:txBody>
      </p:sp>
      <p:sp>
        <p:nvSpPr>
          <p:cNvPr name="AutoShape 11" id="11"/>
          <p:cNvSpPr/>
          <p:nvPr/>
        </p:nvSpPr>
        <p:spPr>
          <a:xfrm flipH="true" flipV="true">
            <a:off x="4978133" y="4354434"/>
            <a:ext cx="637725" cy="246980"/>
          </a:xfrm>
          <a:prstGeom prst="line">
            <a:avLst/>
          </a:prstGeom>
          <a:ln cap="flat" w="38100">
            <a:solidFill>
              <a:srgbClr val="000000"/>
            </a:solidFill>
            <a:prstDash val="solid"/>
            <a:headEnd type="none" len="sm" w="sm"/>
            <a:tailEnd type="none" len="sm" w="sm"/>
          </a:ln>
        </p:spPr>
      </p:sp>
      <p:sp>
        <p:nvSpPr>
          <p:cNvPr name="AutoShape 12" id="12"/>
          <p:cNvSpPr/>
          <p:nvPr/>
        </p:nvSpPr>
        <p:spPr>
          <a:xfrm flipH="true">
            <a:off x="10967623" y="3876003"/>
            <a:ext cx="128806" cy="335892"/>
          </a:xfrm>
          <a:prstGeom prst="line">
            <a:avLst/>
          </a:prstGeom>
          <a:ln cap="flat" w="38100">
            <a:solidFill>
              <a:srgbClr val="000000"/>
            </a:solidFill>
            <a:prstDash val="solid"/>
            <a:headEnd type="none" len="sm" w="sm"/>
            <a:tailEnd type="arrow" len="sm" w="med"/>
          </a:ln>
        </p:spPr>
      </p:sp>
      <p:sp>
        <p:nvSpPr>
          <p:cNvPr name="AutoShape 13" id="13"/>
          <p:cNvSpPr/>
          <p:nvPr/>
        </p:nvSpPr>
        <p:spPr>
          <a:xfrm flipH="true" flipV="true">
            <a:off x="11056991" y="5975420"/>
            <a:ext cx="251575" cy="376285"/>
          </a:xfrm>
          <a:prstGeom prst="line">
            <a:avLst/>
          </a:prstGeom>
          <a:ln cap="flat" w="38100">
            <a:solidFill>
              <a:srgbClr val="000000"/>
            </a:solidFill>
            <a:prstDash val="solid"/>
            <a:headEnd type="none" len="sm" w="sm"/>
            <a:tailEnd type="arrow" len="sm" w="med"/>
          </a:ln>
        </p:spPr>
      </p:sp>
      <p:sp>
        <p:nvSpPr>
          <p:cNvPr name="AutoShape 14" id="14"/>
          <p:cNvSpPr/>
          <p:nvPr/>
        </p:nvSpPr>
        <p:spPr>
          <a:xfrm flipH="true">
            <a:off x="13245701" y="5189271"/>
            <a:ext cx="1045885" cy="91407"/>
          </a:xfrm>
          <a:prstGeom prst="line">
            <a:avLst/>
          </a:prstGeom>
          <a:ln cap="flat" w="38100">
            <a:solidFill>
              <a:srgbClr val="000000"/>
            </a:solidFill>
            <a:prstDash val="solid"/>
            <a:headEnd type="none" len="sm" w="sm"/>
            <a:tailEnd type="arrow" len="sm" w="med"/>
          </a:ln>
        </p:spPr>
      </p:sp>
      <p:sp>
        <p:nvSpPr>
          <p:cNvPr name="Freeform 15" id="15"/>
          <p:cNvSpPr/>
          <p:nvPr/>
        </p:nvSpPr>
        <p:spPr>
          <a:xfrm flipH="false" flipV="false" rot="0">
            <a:off x="9722009" y="4343588"/>
            <a:ext cx="552450" cy="1504196"/>
          </a:xfrm>
          <a:custGeom>
            <a:avLst/>
            <a:gdLst/>
            <a:ahLst/>
            <a:cxnLst/>
            <a:rect r="r" b="b" t="t" l="l"/>
            <a:pathLst>
              <a:path h="1504196" w="552450">
                <a:moveTo>
                  <a:pt x="0" y="0"/>
                </a:moveTo>
                <a:lnTo>
                  <a:pt x="552450" y="0"/>
                </a:lnTo>
                <a:lnTo>
                  <a:pt x="552450" y="1504195"/>
                </a:lnTo>
                <a:lnTo>
                  <a:pt x="0" y="150419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6" id="16"/>
          <p:cNvSpPr txBox="true"/>
          <p:nvPr/>
        </p:nvSpPr>
        <p:spPr>
          <a:xfrm rot="0">
            <a:off x="4978133" y="228424"/>
            <a:ext cx="7083849" cy="1543414"/>
          </a:xfrm>
          <a:prstGeom prst="rect">
            <a:avLst/>
          </a:prstGeom>
        </p:spPr>
        <p:txBody>
          <a:bodyPr anchor="t" rtlCol="false" tIns="0" lIns="0" bIns="0" rIns="0">
            <a:spAutoFit/>
          </a:bodyPr>
          <a:lstStyle/>
          <a:p>
            <a:pPr algn="ctr">
              <a:lnSpc>
                <a:spcPts val="8752"/>
              </a:lnSpc>
            </a:pPr>
            <a:r>
              <a:rPr lang="en-US" sz="6252">
                <a:solidFill>
                  <a:srgbClr val="000000"/>
                </a:solidFill>
                <a:latin typeface="Gagalin"/>
                <a:ea typeface="Gagalin"/>
                <a:cs typeface="Gagalin"/>
                <a:sym typeface="Gagalin"/>
              </a:rPr>
              <a:t>MakeCOde: Blöcke</a:t>
            </a:r>
          </a:p>
          <a:p>
            <a:pPr algn="ctr">
              <a:lnSpc>
                <a:spcPts val="3372"/>
              </a:lnSpc>
              <a:spcBef>
                <a:spcPct val="0"/>
              </a:spcBef>
            </a:pPr>
            <a:r>
              <a:rPr lang="en-US" sz="2408">
                <a:solidFill>
                  <a:srgbClr val="000000"/>
                </a:solidFill>
                <a:latin typeface="Gagalin"/>
                <a:ea typeface="Gagalin"/>
                <a:cs typeface="Gagalin"/>
                <a:sym typeface="Gagalin"/>
              </a:rPr>
              <a:t>Auf die Form kommt es an!</a:t>
            </a:r>
          </a:p>
        </p:txBody>
      </p:sp>
      <p:sp>
        <p:nvSpPr>
          <p:cNvPr name="TextBox 17" id="17"/>
          <p:cNvSpPr txBox="true"/>
          <p:nvPr/>
        </p:nvSpPr>
        <p:spPr>
          <a:xfrm rot="0">
            <a:off x="1765999" y="2373585"/>
            <a:ext cx="14489042" cy="790951"/>
          </a:xfrm>
          <a:prstGeom prst="rect">
            <a:avLst/>
          </a:prstGeom>
        </p:spPr>
        <p:txBody>
          <a:bodyPr anchor="t" rtlCol="false" tIns="0" lIns="0" bIns="0" rIns="0">
            <a:spAutoFit/>
          </a:bodyPr>
          <a:lstStyle/>
          <a:p>
            <a:pPr algn="ctr">
              <a:lnSpc>
                <a:spcPts val="3159"/>
              </a:lnSpc>
            </a:pPr>
            <a:r>
              <a:rPr lang="en-US" sz="2257">
                <a:solidFill>
                  <a:srgbClr val="000000"/>
                </a:solidFill>
                <a:latin typeface="Roboto"/>
                <a:ea typeface="Roboto"/>
                <a:cs typeface="Roboto"/>
                <a:sym typeface="Roboto"/>
              </a:rPr>
              <a:t>Wenn Du Dich im MakeCode editor umschaust dann hast Du vielleicht schon bemerkt dass unsere Blöcke verschiedene Formen haben können. Hier erfährst Du was diese Formen bedeuten:</a:t>
            </a:r>
          </a:p>
        </p:txBody>
      </p:sp>
      <p:sp>
        <p:nvSpPr>
          <p:cNvPr name="TextBox 18" id="18"/>
          <p:cNvSpPr txBox="true"/>
          <p:nvPr/>
        </p:nvSpPr>
        <p:spPr>
          <a:xfrm rot="0">
            <a:off x="9871142" y="6919080"/>
            <a:ext cx="6465921" cy="1997833"/>
          </a:xfrm>
          <a:prstGeom prst="rect">
            <a:avLst/>
          </a:prstGeom>
        </p:spPr>
        <p:txBody>
          <a:bodyPr anchor="t" rtlCol="false" tIns="0" lIns="0" bIns="0" rIns="0">
            <a:spAutoFit/>
          </a:bodyPr>
          <a:lstStyle/>
          <a:p>
            <a:pPr algn="l">
              <a:lnSpc>
                <a:spcPts val="3197"/>
              </a:lnSpc>
            </a:pPr>
            <a:r>
              <a:rPr lang="en-US" sz="2076">
                <a:solidFill>
                  <a:srgbClr val="000000"/>
                </a:solidFill>
                <a:latin typeface="Roboto"/>
                <a:ea typeface="Roboto"/>
                <a:cs typeface="Roboto"/>
                <a:sym typeface="Roboto"/>
              </a:rPr>
              <a:t>Ich bin ein </a:t>
            </a:r>
            <a:r>
              <a:rPr lang="en-US" sz="2076" b="true">
                <a:solidFill>
                  <a:srgbClr val="000000"/>
                </a:solidFill>
                <a:latin typeface="Roboto Bold"/>
                <a:ea typeface="Roboto Bold"/>
                <a:cs typeface="Roboto Bold"/>
                <a:sym typeface="Roboto Bold"/>
              </a:rPr>
              <a:t>Ereignisblock</a:t>
            </a:r>
            <a:r>
              <a:rPr lang="en-US" sz="2076">
                <a:solidFill>
                  <a:srgbClr val="000000"/>
                </a:solidFill>
                <a:latin typeface="Roboto"/>
                <a:ea typeface="Roboto"/>
                <a:cs typeface="Roboto"/>
                <a:sym typeface="Roboto"/>
              </a:rPr>
              <a:t>. Ich stehe </a:t>
            </a:r>
            <a:r>
              <a:rPr lang="en-US" sz="2076" b="true">
                <a:solidFill>
                  <a:srgbClr val="000000"/>
                </a:solidFill>
                <a:latin typeface="Roboto Bold"/>
                <a:ea typeface="Roboto Bold"/>
                <a:cs typeface="Roboto Bold"/>
                <a:sym typeface="Roboto Bold"/>
              </a:rPr>
              <a:t>alleine </a:t>
            </a:r>
            <a:r>
              <a:rPr lang="en-US" sz="2076">
                <a:solidFill>
                  <a:srgbClr val="000000"/>
                </a:solidFill>
                <a:latin typeface="Roboto"/>
                <a:ea typeface="Roboto"/>
                <a:cs typeface="Roboto"/>
                <a:sym typeface="Roboto"/>
              </a:rPr>
              <a:t>und kann </a:t>
            </a:r>
            <a:r>
              <a:rPr lang="en-US" sz="2076" b="true">
                <a:solidFill>
                  <a:srgbClr val="000000"/>
                </a:solidFill>
                <a:latin typeface="Roboto Bold"/>
                <a:ea typeface="Roboto Bold"/>
                <a:cs typeface="Roboto Bold"/>
                <a:sym typeface="Roboto Bold"/>
              </a:rPr>
              <a:t>NICHT </a:t>
            </a:r>
            <a:r>
              <a:rPr lang="en-US" sz="2076">
                <a:solidFill>
                  <a:srgbClr val="000000"/>
                </a:solidFill>
                <a:latin typeface="Roboto"/>
                <a:ea typeface="Roboto"/>
                <a:cs typeface="Roboto"/>
                <a:sym typeface="Roboto"/>
              </a:rPr>
              <a:t>angehängt werden. In meine “Klammer” kannst Du viele andere Blöcke stecken. Diese laufen immer dann wenn mein “Ereignis” eintritt! z.B wenn der A Knopf gedrückt wird.</a:t>
            </a:r>
          </a:p>
        </p:txBody>
      </p:sp>
      <p:sp>
        <p:nvSpPr>
          <p:cNvPr name="TextBox 19" id="19"/>
          <p:cNvSpPr txBox="true"/>
          <p:nvPr/>
        </p:nvSpPr>
        <p:spPr>
          <a:xfrm rot="0">
            <a:off x="4847577" y="7519306"/>
            <a:ext cx="4034725" cy="1078410"/>
          </a:xfrm>
          <a:prstGeom prst="rect">
            <a:avLst/>
          </a:prstGeom>
        </p:spPr>
        <p:txBody>
          <a:bodyPr anchor="t" rtlCol="false" tIns="0" lIns="0" bIns="0" rIns="0">
            <a:spAutoFit/>
          </a:bodyPr>
          <a:lstStyle/>
          <a:p>
            <a:pPr algn="l">
              <a:lnSpc>
                <a:spcPts val="2905"/>
              </a:lnSpc>
            </a:pPr>
            <a:r>
              <a:rPr lang="en-US" sz="2075">
                <a:solidFill>
                  <a:srgbClr val="000000"/>
                </a:solidFill>
                <a:latin typeface="Roboto"/>
                <a:ea typeface="Roboto"/>
                <a:cs typeface="Roboto"/>
                <a:sym typeface="Roboto"/>
              </a:rPr>
              <a:t>Wenn ein Block mit einer Kerbe oben </a:t>
            </a:r>
            <a:r>
              <a:rPr lang="en-US" sz="2075" b="true">
                <a:solidFill>
                  <a:srgbClr val="000000"/>
                </a:solidFill>
                <a:latin typeface="Roboto Bold"/>
                <a:ea typeface="Roboto Bold"/>
                <a:cs typeface="Roboto Bold"/>
                <a:sym typeface="Roboto Bold"/>
              </a:rPr>
              <a:t>NICHT </a:t>
            </a:r>
            <a:r>
              <a:rPr lang="en-US" sz="2075">
                <a:solidFill>
                  <a:srgbClr val="000000"/>
                </a:solidFill>
                <a:latin typeface="Roboto"/>
                <a:ea typeface="Roboto"/>
                <a:cs typeface="Roboto"/>
                <a:sym typeface="Roboto"/>
              </a:rPr>
              <a:t>angehängt wird dann ist er grau und wird nicht benutzt! </a:t>
            </a:r>
          </a:p>
        </p:txBody>
      </p:sp>
      <p:sp>
        <p:nvSpPr>
          <p:cNvPr name="TextBox 20" id="20"/>
          <p:cNvSpPr txBox="true"/>
          <p:nvPr/>
        </p:nvSpPr>
        <p:spPr>
          <a:xfrm rot="0">
            <a:off x="2970275" y="5833056"/>
            <a:ext cx="4658201" cy="717218"/>
          </a:xfrm>
          <a:prstGeom prst="rect">
            <a:avLst/>
          </a:prstGeom>
        </p:spPr>
        <p:txBody>
          <a:bodyPr anchor="t" rtlCol="false" tIns="0" lIns="0" bIns="0" rIns="0">
            <a:spAutoFit/>
          </a:bodyPr>
          <a:lstStyle/>
          <a:p>
            <a:pPr algn="l">
              <a:lnSpc>
                <a:spcPts val="2907"/>
              </a:lnSpc>
              <a:spcBef>
                <a:spcPct val="0"/>
              </a:spcBef>
            </a:pPr>
            <a:r>
              <a:rPr lang="en-US" sz="2076">
                <a:solidFill>
                  <a:srgbClr val="000000"/>
                </a:solidFill>
                <a:latin typeface="Roboto"/>
                <a:ea typeface="Roboto"/>
                <a:cs typeface="Roboto"/>
                <a:sym typeface="Roboto"/>
              </a:rPr>
              <a:t>An meiner “Nase” kann man noch einen Block anhängen!</a:t>
            </a:r>
          </a:p>
        </p:txBody>
      </p:sp>
      <p:sp>
        <p:nvSpPr>
          <p:cNvPr name="TextBox 21" id="21"/>
          <p:cNvSpPr txBox="true"/>
          <p:nvPr/>
        </p:nvSpPr>
        <p:spPr>
          <a:xfrm rot="0">
            <a:off x="1770480" y="6979804"/>
            <a:ext cx="1582527" cy="349769"/>
          </a:xfrm>
          <a:prstGeom prst="rect">
            <a:avLst/>
          </a:prstGeom>
        </p:spPr>
        <p:txBody>
          <a:bodyPr anchor="t" rtlCol="false" tIns="0" lIns="0" bIns="0" rIns="0">
            <a:spAutoFit/>
          </a:bodyPr>
          <a:lstStyle/>
          <a:p>
            <a:pPr algn="ctr">
              <a:lnSpc>
                <a:spcPts val="2779"/>
              </a:lnSpc>
              <a:spcBef>
                <a:spcPct val="0"/>
              </a:spcBef>
            </a:pPr>
            <a:r>
              <a:rPr lang="en-US" b="true" sz="1985">
                <a:solidFill>
                  <a:srgbClr val="000000"/>
                </a:solidFill>
                <a:latin typeface="Roboto Bold"/>
                <a:ea typeface="Roboto Bold"/>
                <a:cs typeface="Roboto Bold"/>
                <a:sym typeface="Roboto Bold"/>
              </a:rPr>
              <a:t>Graue Blöcke:</a:t>
            </a:r>
          </a:p>
        </p:txBody>
      </p:sp>
      <p:sp>
        <p:nvSpPr>
          <p:cNvPr name="TextBox 22" id="22"/>
          <p:cNvSpPr txBox="true"/>
          <p:nvPr/>
        </p:nvSpPr>
        <p:spPr>
          <a:xfrm rot="0">
            <a:off x="11096430" y="3493581"/>
            <a:ext cx="4826586" cy="717218"/>
          </a:xfrm>
          <a:prstGeom prst="rect">
            <a:avLst/>
          </a:prstGeom>
        </p:spPr>
        <p:txBody>
          <a:bodyPr anchor="t" rtlCol="false" tIns="0" lIns="0" bIns="0" rIns="0">
            <a:spAutoFit/>
          </a:bodyPr>
          <a:lstStyle/>
          <a:p>
            <a:pPr algn="ctr">
              <a:lnSpc>
                <a:spcPts val="2907"/>
              </a:lnSpc>
            </a:pPr>
            <a:r>
              <a:rPr lang="en-US" sz="2076">
                <a:solidFill>
                  <a:srgbClr val="000000"/>
                </a:solidFill>
                <a:latin typeface="Roboto"/>
                <a:ea typeface="Roboto"/>
                <a:cs typeface="Roboto"/>
                <a:sym typeface="Roboto"/>
              </a:rPr>
              <a:t>“Flach” Ich kann nicht angehängt werden.</a:t>
            </a:r>
          </a:p>
          <a:p>
            <a:pPr algn="ctr">
              <a:lnSpc>
                <a:spcPts val="2907"/>
              </a:lnSpc>
              <a:spcBef>
                <a:spcPct val="0"/>
              </a:spcBef>
            </a:pPr>
            <a:r>
              <a:rPr lang="en-US" sz="2076">
                <a:solidFill>
                  <a:srgbClr val="000000"/>
                </a:solidFill>
                <a:latin typeface="Roboto"/>
                <a:ea typeface="Roboto"/>
                <a:cs typeface="Roboto"/>
                <a:sym typeface="Roboto"/>
              </a:rPr>
              <a:t>Ich stehe immer alleine. </a:t>
            </a:r>
          </a:p>
        </p:txBody>
      </p:sp>
      <p:sp>
        <p:nvSpPr>
          <p:cNvPr name="TextBox 23" id="23"/>
          <p:cNvSpPr txBox="true"/>
          <p:nvPr/>
        </p:nvSpPr>
        <p:spPr>
          <a:xfrm rot="0">
            <a:off x="11308566" y="6149867"/>
            <a:ext cx="4106670" cy="356051"/>
          </a:xfrm>
          <a:prstGeom prst="rect">
            <a:avLst/>
          </a:prstGeom>
        </p:spPr>
        <p:txBody>
          <a:bodyPr anchor="t" rtlCol="false" tIns="0" lIns="0" bIns="0" rIns="0">
            <a:spAutoFit/>
          </a:bodyPr>
          <a:lstStyle/>
          <a:p>
            <a:pPr algn="ctr">
              <a:lnSpc>
                <a:spcPts val="2907"/>
              </a:lnSpc>
              <a:spcBef>
                <a:spcPct val="0"/>
              </a:spcBef>
            </a:pPr>
            <a:r>
              <a:rPr lang="en-US" sz="2076">
                <a:solidFill>
                  <a:srgbClr val="000000"/>
                </a:solidFill>
                <a:latin typeface="Roboto"/>
                <a:ea typeface="Roboto"/>
                <a:cs typeface="Roboto"/>
                <a:sym typeface="Roboto"/>
              </a:rPr>
              <a:t>Bei mir kann man nichts anhängen.</a:t>
            </a:r>
          </a:p>
        </p:txBody>
      </p:sp>
      <p:sp>
        <p:nvSpPr>
          <p:cNvPr name="TextBox 24" id="24"/>
          <p:cNvSpPr txBox="true"/>
          <p:nvPr/>
        </p:nvSpPr>
        <p:spPr>
          <a:xfrm rot="0">
            <a:off x="14291586" y="4806849"/>
            <a:ext cx="2408436" cy="717218"/>
          </a:xfrm>
          <a:prstGeom prst="rect">
            <a:avLst/>
          </a:prstGeom>
        </p:spPr>
        <p:txBody>
          <a:bodyPr anchor="t" rtlCol="false" tIns="0" lIns="0" bIns="0" rIns="0">
            <a:spAutoFit/>
          </a:bodyPr>
          <a:lstStyle/>
          <a:p>
            <a:pPr algn="l">
              <a:lnSpc>
                <a:spcPts val="2907"/>
              </a:lnSpc>
              <a:spcBef>
                <a:spcPct val="0"/>
              </a:spcBef>
            </a:pPr>
            <a:r>
              <a:rPr lang="en-US" sz="2076">
                <a:solidFill>
                  <a:srgbClr val="000000"/>
                </a:solidFill>
                <a:latin typeface="Roboto"/>
                <a:ea typeface="Roboto"/>
                <a:cs typeface="Roboto"/>
                <a:sym typeface="Roboto"/>
              </a:rPr>
              <a:t>Hier kannst Du viele Blöckehineingeben.</a:t>
            </a:r>
          </a:p>
        </p:txBody>
      </p:sp>
      <p:sp>
        <p:nvSpPr>
          <p:cNvPr name="TextBox 25" id="25"/>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9"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38291" y="2646666"/>
            <a:ext cx="16189164" cy="6621025"/>
          </a:xfrm>
          <a:custGeom>
            <a:avLst/>
            <a:gdLst/>
            <a:ahLst/>
            <a:cxnLst/>
            <a:rect r="r" b="b" t="t" l="l"/>
            <a:pathLst>
              <a:path h="6621025" w="16189164">
                <a:moveTo>
                  <a:pt x="0" y="0"/>
                </a:moveTo>
                <a:lnTo>
                  <a:pt x="16189165" y="0"/>
                </a:lnTo>
                <a:lnTo>
                  <a:pt x="16189165" y="6621025"/>
                </a:lnTo>
                <a:lnTo>
                  <a:pt x="0" y="6621025"/>
                </a:lnTo>
                <a:lnTo>
                  <a:pt x="0" y="0"/>
                </a:lnTo>
                <a:close/>
              </a:path>
            </a:pathLst>
          </a:custGeom>
          <a:blipFill>
            <a:blip r:embed="rId2"/>
            <a:stretch>
              <a:fillRect l="0" t="0" r="0" b="-62905"/>
            </a:stretch>
          </a:blipFill>
        </p:spPr>
      </p:sp>
      <p:sp>
        <p:nvSpPr>
          <p:cNvPr name="Freeform 3" id="3"/>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3"/>
            <a:stretch>
              <a:fillRect l="0" t="0" r="0" b="0"/>
            </a:stretch>
          </a:blipFill>
        </p:spPr>
      </p:sp>
      <p:sp>
        <p:nvSpPr>
          <p:cNvPr name="Freeform 4" id="4"/>
          <p:cNvSpPr/>
          <p:nvPr/>
        </p:nvSpPr>
        <p:spPr>
          <a:xfrm flipH="false" flipV="false" rot="0">
            <a:off x="13758985" y="490102"/>
            <a:ext cx="3920992" cy="3362705"/>
          </a:xfrm>
          <a:custGeom>
            <a:avLst/>
            <a:gdLst/>
            <a:ahLst/>
            <a:cxnLst/>
            <a:rect r="r" b="b" t="t" l="l"/>
            <a:pathLst>
              <a:path h="3362705" w="3920992">
                <a:moveTo>
                  <a:pt x="0" y="0"/>
                </a:moveTo>
                <a:lnTo>
                  <a:pt x="3920992" y="0"/>
                </a:lnTo>
                <a:lnTo>
                  <a:pt x="3920992" y="3362705"/>
                </a:lnTo>
                <a:lnTo>
                  <a:pt x="0" y="3362705"/>
                </a:lnTo>
                <a:lnTo>
                  <a:pt x="0" y="0"/>
                </a:lnTo>
                <a:close/>
              </a:path>
            </a:pathLst>
          </a:custGeom>
          <a:blipFill>
            <a:blip r:embed="rId4"/>
            <a:stretch>
              <a:fillRect l="0" t="0" r="0" b="0"/>
            </a:stretch>
          </a:blipFill>
          <a:ln w="38100" cap="sq">
            <a:solidFill>
              <a:srgbClr val="000000"/>
            </a:solidFill>
            <a:prstDash val="solid"/>
            <a:miter/>
          </a:ln>
        </p:spPr>
      </p:sp>
      <p:sp>
        <p:nvSpPr>
          <p:cNvPr name="TextBox 5" id="5"/>
          <p:cNvSpPr txBox="true"/>
          <p:nvPr/>
        </p:nvSpPr>
        <p:spPr>
          <a:xfrm rot="0">
            <a:off x="6850223" y="543183"/>
            <a:ext cx="3954858"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Logik</a:t>
            </a:r>
          </a:p>
          <a:p>
            <a:pPr algn="ctr">
              <a:lnSpc>
                <a:spcPts val="3359"/>
              </a:lnSpc>
              <a:spcBef>
                <a:spcPct val="0"/>
              </a:spcBef>
            </a:pPr>
            <a:r>
              <a:rPr lang="en-US" sz="2400">
                <a:solidFill>
                  <a:srgbClr val="000000"/>
                </a:solidFill>
                <a:latin typeface="Gagalin"/>
                <a:ea typeface="Gagalin"/>
                <a:cs typeface="Gagalin"/>
                <a:sym typeface="Gagalin"/>
              </a:rPr>
              <a:t>Schwere Entscheidungen</a:t>
            </a:r>
          </a:p>
        </p:txBody>
      </p:sp>
      <p:sp>
        <p:nvSpPr>
          <p:cNvPr name="TextBox 6" id="6"/>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5"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146281" y="3611012"/>
            <a:ext cx="5501451" cy="5571879"/>
            <a:chOff x="0" y="0"/>
            <a:chExt cx="1448942" cy="1467491"/>
          </a:xfrm>
        </p:grpSpPr>
        <p:sp>
          <p:nvSpPr>
            <p:cNvPr name="Freeform 3" id="3"/>
            <p:cNvSpPr/>
            <p:nvPr/>
          </p:nvSpPr>
          <p:spPr>
            <a:xfrm flipH="false" flipV="false" rot="0">
              <a:off x="0" y="0"/>
              <a:ext cx="1448942" cy="1467491"/>
            </a:xfrm>
            <a:custGeom>
              <a:avLst/>
              <a:gdLst/>
              <a:ahLst/>
              <a:cxnLst/>
              <a:rect r="r" b="b" t="t" l="l"/>
              <a:pathLst>
                <a:path h="1467491" w="1448942">
                  <a:moveTo>
                    <a:pt x="71770" y="0"/>
                  </a:moveTo>
                  <a:lnTo>
                    <a:pt x="1377172" y="0"/>
                  </a:lnTo>
                  <a:cubicBezTo>
                    <a:pt x="1416809" y="0"/>
                    <a:pt x="1448942" y="32132"/>
                    <a:pt x="1448942" y="71770"/>
                  </a:cubicBezTo>
                  <a:lnTo>
                    <a:pt x="1448942" y="1395721"/>
                  </a:lnTo>
                  <a:cubicBezTo>
                    <a:pt x="1448942" y="1414756"/>
                    <a:pt x="1441380" y="1433010"/>
                    <a:pt x="1427921" y="1446470"/>
                  </a:cubicBezTo>
                  <a:cubicBezTo>
                    <a:pt x="1414462" y="1459929"/>
                    <a:pt x="1396207" y="1467491"/>
                    <a:pt x="1377172" y="1467491"/>
                  </a:cubicBezTo>
                  <a:lnTo>
                    <a:pt x="71770" y="1467491"/>
                  </a:lnTo>
                  <a:cubicBezTo>
                    <a:pt x="52735" y="1467491"/>
                    <a:pt x="34480" y="1459929"/>
                    <a:pt x="21021" y="1446470"/>
                  </a:cubicBezTo>
                  <a:cubicBezTo>
                    <a:pt x="7561" y="1433010"/>
                    <a:pt x="0" y="1414756"/>
                    <a:pt x="0" y="1395721"/>
                  </a:cubicBezTo>
                  <a:lnTo>
                    <a:pt x="0" y="71770"/>
                  </a:lnTo>
                  <a:cubicBezTo>
                    <a:pt x="0" y="52735"/>
                    <a:pt x="7561" y="34480"/>
                    <a:pt x="21021" y="21021"/>
                  </a:cubicBezTo>
                  <a:cubicBezTo>
                    <a:pt x="34480" y="7561"/>
                    <a:pt x="52735" y="0"/>
                    <a:pt x="71770" y="0"/>
                  </a:cubicBezTo>
                  <a:close/>
                </a:path>
              </a:pathLst>
            </a:custGeom>
            <a:solidFill>
              <a:srgbClr val="F9E6E0"/>
            </a:solidFill>
          </p:spPr>
        </p:sp>
        <p:sp>
          <p:nvSpPr>
            <p:cNvPr name="TextBox 4" id="4"/>
            <p:cNvSpPr txBox="true"/>
            <p:nvPr/>
          </p:nvSpPr>
          <p:spPr>
            <a:xfrm>
              <a:off x="0" y="-47625"/>
              <a:ext cx="1448942" cy="1515116"/>
            </a:xfrm>
            <a:prstGeom prst="rect">
              <a:avLst/>
            </a:prstGeom>
          </p:spPr>
          <p:txBody>
            <a:bodyPr anchor="ctr" rtlCol="false" tIns="50800" lIns="50800" bIns="50800" rIns="50800"/>
            <a:lstStyle/>
            <a:p>
              <a:pPr algn="ctr">
                <a:lnSpc>
                  <a:spcPts val="2528"/>
                </a:lnSpc>
              </a:pPr>
            </a:p>
          </p:txBody>
        </p:sp>
      </p:grpSp>
      <p:sp>
        <p:nvSpPr>
          <p:cNvPr name="Freeform 5" id="5"/>
          <p:cNvSpPr/>
          <p:nvPr/>
        </p:nvSpPr>
        <p:spPr>
          <a:xfrm flipH="false" flipV="false" rot="0">
            <a:off x="3391738" y="3668244"/>
            <a:ext cx="807271" cy="878501"/>
          </a:xfrm>
          <a:custGeom>
            <a:avLst/>
            <a:gdLst/>
            <a:ahLst/>
            <a:cxnLst/>
            <a:rect r="r" b="b" t="t" l="l"/>
            <a:pathLst>
              <a:path h="878501" w="807271">
                <a:moveTo>
                  <a:pt x="0" y="0"/>
                </a:moveTo>
                <a:lnTo>
                  <a:pt x="807271" y="0"/>
                </a:lnTo>
                <a:lnTo>
                  <a:pt x="807271" y="878501"/>
                </a:lnTo>
                <a:lnTo>
                  <a:pt x="0" y="878501"/>
                </a:lnTo>
                <a:lnTo>
                  <a:pt x="0" y="0"/>
                </a:lnTo>
                <a:close/>
              </a:path>
            </a:pathLst>
          </a:custGeom>
          <a:blipFill>
            <a:blip r:embed="rId2"/>
            <a:stretch>
              <a:fillRect l="0" t="0" r="0" b="0"/>
            </a:stretch>
          </a:blipFill>
        </p:spPr>
      </p:sp>
      <p:sp>
        <p:nvSpPr>
          <p:cNvPr name="Freeform 6" id="6"/>
          <p:cNvSpPr/>
          <p:nvPr/>
        </p:nvSpPr>
        <p:spPr>
          <a:xfrm flipH="false" flipV="false" rot="0">
            <a:off x="3391738" y="5009739"/>
            <a:ext cx="807271" cy="973474"/>
          </a:xfrm>
          <a:custGeom>
            <a:avLst/>
            <a:gdLst/>
            <a:ahLst/>
            <a:cxnLst/>
            <a:rect r="r" b="b" t="t" l="l"/>
            <a:pathLst>
              <a:path h="973474" w="807271">
                <a:moveTo>
                  <a:pt x="0" y="0"/>
                </a:moveTo>
                <a:lnTo>
                  <a:pt x="807271" y="0"/>
                </a:lnTo>
                <a:lnTo>
                  <a:pt x="807271" y="973474"/>
                </a:lnTo>
                <a:lnTo>
                  <a:pt x="0" y="973474"/>
                </a:lnTo>
                <a:lnTo>
                  <a:pt x="0" y="0"/>
                </a:lnTo>
                <a:close/>
              </a:path>
            </a:pathLst>
          </a:custGeom>
          <a:blipFill>
            <a:blip r:embed="rId3"/>
            <a:stretch>
              <a:fillRect l="0" t="0" r="0" b="0"/>
            </a:stretch>
          </a:blipFill>
        </p:spPr>
      </p:sp>
      <p:sp>
        <p:nvSpPr>
          <p:cNvPr name="Freeform 7" id="7"/>
          <p:cNvSpPr/>
          <p:nvPr/>
        </p:nvSpPr>
        <p:spPr>
          <a:xfrm flipH="false" flipV="false" rot="0">
            <a:off x="3391738" y="6351234"/>
            <a:ext cx="807271" cy="771656"/>
          </a:xfrm>
          <a:custGeom>
            <a:avLst/>
            <a:gdLst/>
            <a:ahLst/>
            <a:cxnLst/>
            <a:rect r="r" b="b" t="t" l="l"/>
            <a:pathLst>
              <a:path h="771656" w="807271">
                <a:moveTo>
                  <a:pt x="0" y="0"/>
                </a:moveTo>
                <a:lnTo>
                  <a:pt x="807271" y="0"/>
                </a:lnTo>
                <a:lnTo>
                  <a:pt x="807271" y="771656"/>
                </a:lnTo>
                <a:lnTo>
                  <a:pt x="0" y="771656"/>
                </a:lnTo>
                <a:lnTo>
                  <a:pt x="0" y="0"/>
                </a:lnTo>
                <a:close/>
              </a:path>
            </a:pathLst>
          </a:custGeom>
          <a:blipFill>
            <a:blip r:embed="rId4"/>
            <a:stretch>
              <a:fillRect l="0" t="0" r="0" b="0"/>
            </a:stretch>
          </a:blipFill>
        </p:spPr>
      </p:sp>
      <p:sp>
        <p:nvSpPr>
          <p:cNvPr name="Freeform 8" id="8"/>
          <p:cNvSpPr/>
          <p:nvPr/>
        </p:nvSpPr>
        <p:spPr>
          <a:xfrm flipH="false" flipV="false" rot="0">
            <a:off x="3391738" y="7692729"/>
            <a:ext cx="807271" cy="581710"/>
          </a:xfrm>
          <a:custGeom>
            <a:avLst/>
            <a:gdLst/>
            <a:ahLst/>
            <a:cxnLst/>
            <a:rect r="r" b="b" t="t" l="l"/>
            <a:pathLst>
              <a:path h="581710" w="807271">
                <a:moveTo>
                  <a:pt x="0" y="0"/>
                </a:moveTo>
                <a:lnTo>
                  <a:pt x="807271" y="0"/>
                </a:lnTo>
                <a:lnTo>
                  <a:pt x="807271" y="581710"/>
                </a:lnTo>
                <a:lnTo>
                  <a:pt x="0" y="581710"/>
                </a:lnTo>
                <a:lnTo>
                  <a:pt x="0" y="0"/>
                </a:lnTo>
                <a:close/>
              </a:path>
            </a:pathLst>
          </a:custGeom>
          <a:blipFill>
            <a:blip r:embed="rId5"/>
            <a:stretch>
              <a:fillRect l="0" t="0" r="0" b="0"/>
            </a:stretch>
          </a:blipFill>
        </p:spPr>
      </p:sp>
      <p:grpSp>
        <p:nvGrpSpPr>
          <p:cNvPr name="Group 9" id="9"/>
          <p:cNvGrpSpPr/>
          <p:nvPr/>
        </p:nvGrpSpPr>
        <p:grpSpPr>
          <a:xfrm rot="0">
            <a:off x="9546835" y="3546108"/>
            <a:ext cx="5398929" cy="5636783"/>
            <a:chOff x="0" y="0"/>
            <a:chExt cx="1421940" cy="1484585"/>
          </a:xfrm>
        </p:grpSpPr>
        <p:sp>
          <p:nvSpPr>
            <p:cNvPr name="Freeform 10" id="10"/>
            <p:cNvSpPr/>
            <p:nvPr/>
          </p:nvSpPr>
          <p:spPr>
            <a:xfrm flipH="false" flipV="false" rot="0">
              <a:off x="0" y="0"/>
              <a:ext cx="1421940" cy="1484585"/>
            </a:xfrm>
            <a:custGeom>
              <a:avLst/>
              <a:gdLst/>
              <a:ahLst/>
              <a:cxnLst/>
              <a:rect r="r" b="b" t="t" l="l"/>
              <a:pathLst>
                <a:path h="1484585" w="1421940">
                  <a:moveTo>
                    <a:pt x="73133" y="0"/>
                  </a:moveTo>
                  <a:lnTo>
                    <a:pt x="1348807" y="0"/>
                  </a:lnTo>
                  <a:cubicBezTo>
                    <a:pt x="1389197" y="0"/>
                    <a:pt x="1421940" y="32743"/>
                    <a:pt x="1421940" y="73133"/>
                  </a:cubicBezTo>
                  <a:lnTo>
                    <a:pt x="1421940" y="1411452"/>
                  </a:lnTo>
                  <a:cubicBezTo>
                    <a:pt x="1421940" y="1430848"/>
                    <a:pt x="1414235" y="1449450"/>
                    <a:pt x="1400520" y="1463165"/>
                  </a:cubicBezTo>
                  <a:cubicBezTo>
                    <a:pt x="1386805" y="1476880"/>
                    <a:pt x="1368203" y="1484585"/>
                    <a:pt x="1348807" y="1484585"/>
                  </a:cubicBezTo>
                  <a:lnTo>
                    <a:pt x="73133" y="1484585"/>
                  </a:lnTo>
                  <a:cubicBezTo>
                    <a:pt x="53737" y="1484585"/>
                    <a:pt x="35135" y="1476880"/>
                    <a:pt x="21420" y="1463165"/>
                  </a:cubicBezTo>
                  <a:cubicBezTo>
                    <a:pt x="7705" y="1449450"/>
                    <a:pt x="0" y="1430848"/>
                    <a:pt x="0" y="1411452"/>
                  </a:cubicBezTo>
                  <a:lnTo>
                    <a:pt x="0" y="73133"/>
                  </a:lnTo>
                  <a:cubicBezTo>
                    <a:pt x="0" y="53737"/>
                    <a:pt x="7705" y="35135"/>
                    <a:pt x="21420" y="21420"/>
                  </a:cubicBezTo>
                  <a:cubicBezTo>
                    <a:pt x="35135" y="7705"/>
                    <a:pt x="53737" y="0"/>
                    <a:pt x="73133" y="0"/>
                  </a:cubicBezTo>
                  <a:close/>
                </a:path>
              </a:pathLst>
            </a:custGeom>
            <a:solidFill>
              <a:srgbClr val="EFF3E5"/>
            </a:solidFill>
          </p:spPr>
        </p:sp>
        <p:sp>
          <p:nvSpPr>
            <p:cNvPr name="TextBox 11" id="11"/>
            <p:cNvSpPr txBox="true"/>
            <p:nvPr/>
          </p:nvSpPr>
          <p:spPr>
            <a:xfrm>
              <a:off x="0" y="-47625"/>
              <a:ext cx="1421940" cy="1532210"/>
            </a:xfrm>
            <a:prstGeom prst="rect">
              <a:avLst/>
            </a:prstGeom>
          </p:spPr>
          <p:txBody>
            <a:bodyPr anchor="ctr" rtlCol="false" tIns="50800" lIns="50800" bIns="50800" rIns="50800"/>
            <a:lstStyle/>
            <a:p>
              <a:pPr algn="ctr">
                <a:lnSpc>
                  <a:spcPts val="2528"/>
                </a:lnSpc>
              </a:pPr>
            </a:p>
          </p:txBody>
        </p:sp>
      </p:grpSp>
      <p:sp>
        <p:nvSpPr>
          <p:cNvPr name="Freeform 12" id="12"/>
          <p:cNvSpPr/>
          <p:nvPr/>
        </p:nvSpPr>
        <p:spPr>
          <a:xfrm flipH="false" flipV="false" rot="0">
            <a:off x="10623222" y="6660444"/>
            <a:ext cx="4053890" cy="108264"/>
          </a:xfrm>
          <a:custGeom>
            <a:avLst/>
            <a:gdLst/>
            <a:ahLst/>
            <a:cxnLst/>
            <a:rect r="r" b="b" t="t" l="l"/>
            <a:pathLst>
              <a:path h="108264" w="4053890">
                <a:moveTo>
                  <a:pt x="0" y="0"/>
                </a:moveTo>
                <a:lnTo>
                  <a:pt x="4053890" y="0"/>
                </a:lnTo>
                <a:lnTo>
                  <a:pt x="4053890" y="108264"/>
                </a:lnTo>
                <a:lnTo>
                  <a:pt x="0" y="108264"/>
                </a:lnTo>
                <a:lnTo>
                  <a:pt x="0" y="0"/>
                </a:lnTo>
                <a:close/>
              </a:path>
            </a:pathLst>
          </a:custGeom>
          <a:blipFill>
            <a:blip r:embed="rId6"/>
            <a:stretch>
              <a:fillRect l="0" t="0" r="0" b="0"/>
            </a:stretch>
          </a:blipFill>
        </p:spPr>
      </p:sp>
      <p:sp>
        <p:nvSpPr>
          <p:cNvPr name="Freeform 13" id="13"/>
          <p:cNvSpPr/>
          <p:nvPr/>
        </p:nvSpPr>
        <p:spPr>
          <a:xfrm flipH="false" flipV="false" rot="0">
            <a:off x="9902201" y="7714373"/>
            <a:ext cx="739219" cy="739219"/>
          </a:xfrm>
          <a:custGeom>
            <a:avLst/>
            <a:gdLst/>
            <a:ahLst/>
            <a:cxnLst/>
            <a:rect r="r" b="b" t="t" l="l"/>
            <a:pathLst>
              <a:path h="739219" w="739219">
                <a:moveTo>
                  <a:pt x="0" y="0"/>
                </a:moveTo>
                <a:lnTo>
                  <a:pt x="739219" y="0"/>
                </a:lnTo>
                <a:lnTo>
                  <a:pt x="739219" y="739219"/>
                </a:lnTo>
                <a:lnTo>
                  <a:pt x="0" y="739219"/>
                </a:lnTo>
                <a:lnTo>
                  <a:pt x="0" y="0"/>
                </a:lnTo>
                <a:close/>
              </a:path>
            </a:pathLst>
          </a:custGeom>
          <a:blipFill>
            <a:blip r:embed="rId7"/>
            <a:stretch>
              <a:fillRect l="0" t="0" r="0" b="0"/>
            </a:stretch>
          </a:blipFill>
        </p:spPr>
      </p:sp>
      <p:sp>
        <p:nvSpPr>
          <p:cNvPr name="Freeform 14" id="14"/>
          <p:cNvSpPr/>
          <p:nvPr/>
        </p:nvSpPr>
        <p:spPr>
          <a:xfrm flipH="false" flipV="false" rot="0">
            <a:off x="707629" y="-303594"/>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8"/>
            <a:stretch>
              <a:fillRect l="0" t="0" r="0" b="0"/>
            </a:stretch>
          </a:blipFill>
        </p:spPr>
      </p:sp>
      <p:sp>
        <p:nvSpPr>
          <p:cNvPr name="Freeform 15" id="15"/>
          <p:cNvSpPr/>
          <p:nvPr/>
        </p:nvSpPr>
        <p:spPr>
          <a:xfrm flipH="false" flipV="false" rot="0">
            <a:off x="15453610" y="233850"/>
            <a:ext cx="2126760" cy="1645309"/>
          </a:xfrm>
          <a:custGeom>
            <a:avLst/>
            <a:gdLst/>
            <a:ahLst/>
            <a:cxnLst/>
            <a:rect r="r" b="b" t="t" l="l"/>
            <a:pathLst>
              <a:path h="1645309" w="2126760">
                <a:moveTo>
                  <a:pt x="0" y="0"/>
                </a:moveTo>
                <a:lnTo>
                  <a:pt x="2126761" y="0"/>
                </a:lnTo>
                <a:lnTo>
                  <a:pt x="2126761" y="1645309"/>
                </a:lnTo>
                <a:lnTo>
                  <a:pt x="0" y="1645309"/>
                </a:lnTo>
                <a:lnTo>
                  <a:pt x="0" y="0"/>
                </a:lnTo>
                <a:close/>
              </a:path>
            </a:pathLst>
          </a:custGeom>
          <a:blipFill>
            <a:blip r:embed="rId9"/>
            <a:stretch>
              <a:fillRect l="0" t="-27533" r="0" b="0"/>
            </a:stretch>
          </a:blipFill>
        </p:spPr>
      </p:sp>
      <p:sp>
        <p:nvSpPr>
          <p:cNvPr name="Freeform 16" id="16"/>
          <p:cNvSpPr/>
          <p:nvPr/>
        </p:nvSpPr>
        <p:spPr>
          <a:xfrm flipH="false" flipV="false" rot="0">
            <a:off x="10011068" y="4277140"/>
            <a:ext cx="539977" cy="539977"/>
          </a:xfrm>
          <a:custGeom>
            <a:avLst/>
            <a:gdLst/>
            <a:ahLst/>
            <a:cxnLst/>
            <a:rect r="r" b="b" t="t" l="l"/>
            <a:pathLst>
              <a:path h="539977" w="539977">
                <a:moveTo>
                  <a:pt x="0" y="0"/>
                </a:moveTo>
                <a:lnTo>
                  <a:pt x="539978" y="0"/>
                </a:lnTo>
                <a:lnTo>
                  <a:pt x="539978" y="539977"/>
                </a:lnTo>
                <a:lnTo>
                  <a:pt x="0" y="539977"/>
                </a:lnTo>
                <a:lnTo>
                  <a:pt x="0" y="0"/>
                </a:lnTo>
                <a:close/>
              </a:path>
            </a:pathLst>
          </a:custGeom>
          <a:blipFill>
            <a:blip r:embed="rId10"/>
            <a:stretch>
              <a:fillRect l="0" t="0" r="0" b="0"/>
            </a:stretch>
          </a:blipFill>
        </p:spPr>
      </p:sp>
      <p:sp>
        <p:nvSpPr>
          <p:cNvPr name="Freeform 17" id="17"/>
          <p:cNvSpPr/>
          <p:nvPr/>
        </p:nvSpPr>
        <p:spPr>
          <a:xfrm flipH="false" flipV="false" rot="0">
            <a:off x="10011068" y="5366711"/>
            <a:ext cx="539977" cy="539977"/>
          </a:xfrm>
          <a:custGeom>
            <a:avLst/>
            <a:gdLst/>
            <a:ahLst/>
            <a:cxnLst/>
            <a:rect r="r" b="b" t="t" l="l"/>
            <a:pathLst>
              <a:path h="539977" w="539977">
                <a:moveTo>
                  <a:pt x="0" y="0"/>
                </a:moveTo>
                <a:lnTo>
                  <a:pt x="539978" y="0"/>
                </a:lnTo>
                <a:lnTo>
                  <a:pt x="539978" y="539977"/>
                </a:lnTo>
                <a:lnTo>
                  <a:pt x="0" y="539977"/>
                </a:lnTo>
                <a:lnTo>
                  <a:pt x="0" y="0"/>
                </a:lnTo>
                <a:close/>
              </a:path>
            </a:pathLst>
          </a:custGeom>
          <a:blipFill>
            <a:blip r:embed="rId10"/>
            <a:stretch>
              <a:fillRect l="0" t="0" r="0" b="0"/>
            </a:stretch>
          </a:blipFill>
        </p:spPr>
      </p:sp>
      <p:sp>
        <p:nvSpPr>
          <p:cNvPr name="Freeform 18" id="18"/>
          <p:cNvSpPr/>
          <p:nvPr/>
        </p:nvSpPr>
        <p:spPr>
          <a:xfrm flipH="false" flipV="false" rot="0">
            <a:off x="10011068" y="6606217"/>
            <a:ext cx="539977" cy="539977"/>
          </a:xfrm>
          <a:custGeom>
            <a:avLst/>
            <a:gdLst/>
            <a:ahLst/>
            <a:cxnLst/>
            <a:rect r="r" b="b" t="t" l="l"/>
            <a:pathLst>
              <a:path h="539977" w="539977">
                <a:moveTo>
                  <a:pt x="0" y="0"/>
                </a:moveTo>
                <a:lnTo>
                  <a:pt x="539978" y="0"/>
                </a:lnTo>
                <a:lnTo>
                  <a:pt x="539978" y="539977"/>
                </a:lnTo>
                <a:lnTo>
                  <a:pt x="0" y="539977"/>
                </a:lnTo>
                <a:lnTo>
                  <a:pt x="0" y="0"/>
                </a:lnTo>
                <a:close/>
              </a:path>
            </a:pathLst>
          </a:custGeom>
          <a:blipFill>
            <a:blip r:embed="rId10"/>
            <a:stretch>
              <a:fillRect l="0" t="0" r="0" b="0"/>
            </a:stretch>
          </a:blipFill>
        </p:spPr>
      </p:sp>
      <p:sp>
        <p:nvSpPr>
          <p:cNvPr name="Freeform 19" id="19"/>
          <p:cNvSpPr/>
          <p:nvPr/>
        </p:nvSpPr>
        <p:spPr>
          <a:xfrm flipH="false" flipV="false" rot="0">
            <a:off x="10158614" y="2427872"/>
            <a:ext cx="722274" cy="752369"/>
          </a:xfrm>
          <a:custGeom>
            <a:avLst/>
            <a:gdLst/>
            <a:ahLst/>
            <a:cxnLst/>
            <a:rect r="r" b="b" t="t" l="l"/>
            <a:pathLst>
              <a:path h="752369" w="722274">
                <a:moveTo>
                  <a:pt x="0" y="0"/>
                </a:moveTo>
                <a:lnTo>
                  <a:pt x="722275" y="0"/>
                </a:lnTo>
                <a:lnTo>
                  <a:pt x="722275" y="752369"/>
                </a:lnTo>
                <a:lnTo>
                  <a:pt x="0" y="75236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20" id="20"/>
          <p:cNvSpPr/>
          <p:nvPr/>
        </p:nvSpPr>
        <p:spPr>
          <a:xfrm flipH="false" flipV="false" rot="0">
            <a:off x="4345283" y="2493607"/>
            <a:ext cx="783302" cy="700076"/>
          </a:xfrm>
          <a:custGeom>
            <a:avLst/>
            <a:gdLst/>
            <a:ahLst/>
            <a:cxnLst/>
            <a:rect r="r" b="b" t="t" l="l"/>
            <a:pathLst>
              <a:path h="700076" w="783302">
                <a:moveTo>
                  <a:pt x="0" y="0"/>
                </a:moveTo>
                <a:lnTo>
                  <a:pt x="783302" y="0"/>
                </a:lnTo>
                <a:lnTo>
                  <a:pt x="783302" y="700076"/>
                </a:lnTo>
                <a:lnTo>
                  <a:pt x="0" y="700076"/>
                </a:lnTo>
                <a:lnTo>
                  <a:pt x="0" y="0"/>
                </a:lnTo>
                <a:close/>
              </a:path>
            </a:pathLst>
          </a:custGeom>
          <a:blipFill>
            <a:blip r:embed="rId13"/>
            <a:stretch>
              <a:fillRect l="0" t="0" r="0" b="0"/>
            </a:stretch>
          </a:blipFill>
        </p:spPr>
      </p:sp>
      <p:sp>
        <p:nvSpPr>
          <p:cNvPr name="TextBox 21" id="21"/>
          <p:cNvSpPr txBox="true"/>
          <p:nvPr/>
        </p:nvSpPr>
        <p:spPr>
          <a:xfrm rot="0">
            <a:off x="5371668" y="2754234"/>
            <a:ext cx="2077061" cy="419923"/>
          </a:xfrm>
          <a:prstGeom prst="rect">
            <a:avLst/>
          </a:prstGeom>
        </p:spPr>
        <p:txBody>
          <a:bodyPr anchor="t" rtlCol="false" tIns="0" lIns="0" bIns="0" rIns="0">
            <a:spAutoFit/>
          </a:bodyPr>
          <a:lstStyle/>
          <a:p>
            <a:pPr algn="l">
              <a:lnSpc>
                <a:spcPts val="3266"/>
              </a:lnSpc>
            </a:pPr>
            <a:r>
              <a:rPr lang="en-US" sz="3266">
                <a:solidFill>
                  <a:srgbClr val="09113B"/>
                </a:solidFill>
                <a:latin typeface="Staatliches"/>
                <a:ea typeface="Staatliches"/>
                <a:cs typeface="Staatliches"/>
                <a:sym typeface="Staatliches"/>
              </a:rPr>
              <a:t>Das Problem</a:t>
            </a:r>
          </a:p>
        </p:txBody>
      </p:sp>
      <p:sp>
        <p:nvSpPr>
          <p:cNvPr name="TextBox 22" id="22"/>
          <p:cNvSpPr txBox="true"/>
          <p:nvPr/>
        </p:nvSpPr>
        <p:spPr>
          <a:xfrm rot="0">
            <a:off x="4478515" y="3804688"/>
            <a:ext cx="3554083" cy="816351"/>
          </a:xfrm>
          <a:prstGeom prst="rect">
            <a:avLst/>
          </a:prstGeom>
        </p:spPr>
        <p:txBody>
          <a:bodyPr anchor="t" rtlCol="false" tIns="0" lIns="0" bIns="0" rIns="0">
            <a:spAutoFit/>
          </a:bodyPr>
          <a:lstStyle/>
          <a:p>
            <a:pPr algn="l">
              <a:lnSpc>
                <a:spcPts val="2235"/>
              </a:lnSpc>
            </a:pPr>
            <a:r>
              <a:rPr lang="en-US" sz="1719" spc="-34" b="true">
                <a:solidFill>
                  <a:srgbClr val="292929"/>
                </a:solidFill>
                <a:latin typeface="HK Grotesk Medium"/>
                <a:ea typeface="HK Grotesk Medium"/>
                <a:cs typeface="HK Grotesk Medium"/>
                <a:sym typeface="HK Grotesk Medium"/>
              </a:rPr>
              <a:t>Um zu wissen, ob die Aussage wahr ist, müssen die Kinder </a:t>
            </a:r>
            <a:r>
              <a:rPr lang="en-US" sz="1719" spc="-34" b="true">
                <a:solidFill>
                  <a:srgbClr val="C42829"/>
                </a:solidFill>
                <a:latin typeface="HK Grotesk Bold"/>
                <a:ea typeface="HK Grotesk Bold"/>
                <a:cs typeface="HK Grotesk Bold"/>
                <a:sym typeface="HK Grotesk Bold"/>
              </a:rPr>
              <a:t>sehen</a:t>
            </a:r>
            <a:r>
              <a:rPr lang="en-US" sz="1719" spc="-34" b="true">
                <a:solidFill>
                  <a:srgbClr val="292929"/>
                </a:solidFill>
                <a:latin typeface="HK Grotesk Medium"/>
                <a:ea typeface="HK Grotesk Medium"/>
                <a:cs typeface="HK Grotesk Medium"/>
                <a:sym typeface="HK Grotesk Medium"/>
              </a:rPr>
              <a:t> können, ob der Lehrer die Augen geschlossen hat.</a:t>
            </a:r>
          </a:p>
        </p:txBody>
      </p:sp>
      <p:sp>
        <p:nvSpPr>
          <p:cNvPr name="TextBox 23" id="23"/>
          <p:cNvSpPr txBox="true"/>
          <p:nvPr/>
        </p:nvSpPr>
        <p:spPr>
          <a:xfrm rot="0">
            <a:off x="4478515" y="5137892"/>
            <a:ext cx="3169442" cy="851405"/>
          </a:xfrm>
          <a:prstGeom prst="rect">
            <a:avLst/>
          </a:prstGeom>
        </p:spPr>
        <p:txBody>
          <a:bodyPr anchor="t" rtlCol="false" tIns="0" lIns="0" bIns="0" rIns="0">
            <a:spAutoFit/>
          </a:bodyPr>
          <a:lstStyle/>
          <a:p>
            <a:pPr algn="l">
              <a:lnSpc>
                <a:spcPts val="2293"/>
              </a:lnSpc>
            </a:pPr>
            <a:r>
              <a:rPr lang="en-US" sz="1764" spc="-35" b="true">
                <a:solidFill>
                  <a:srgbClr val="292929"/>
                </a:solidFill>
                <a:latin typeface="HK Grotesk Medium"/>
                <a:ea typeface="HK Grotesk Medium"/>
                <a:cs typeface="HK Grotesk Medium"/>
                <a:sym typeface="HK Grotesk Medium"/>
              </a:rPr>
              <a:t>Wenn sie selbst die Augen schließen sollen, verlieren sie die Möglichkeit zu </a:t>
            </a:r>
            <a:r>
              <a:rPr lang="en-US" sz="1764" spc="-35" b="true">
                <a:solidFill>
                  <a:srgbClr val="C42829"/>
                </a:solidFill>
                <a:latin typeface="HK Grotesk Bold"/>
                <a:ea typeface="HK Grotesk Bold"/>
                <a:cs typeface="HK Grotesk Bold"/>
                <a:sym typeface="HK Grotesk Bold"/>
              </a:rPr>
              <a:t>überprüfen</a:t>
            </a:r>
            <a:r>
              <a:rPr lang="en-US" sz="1764" spc="-35" b="true">
                <a:solidFill>
                  <a:srgbClr val="292929"/>
                </a:solidFill>
                <a:latin typeface="HK Grotesk Medium"/>
                <a:ea typeface="HK Grotesk Medium"/>
                <a:cs typeface="HK Grotesk Medium"/>
                <a:sym typeface="HK Grotesk Medium"/>
              </a:rPr>
              <a:t>.</a:t>
            </a:r>
          </a:p>
        </p:txBody>
      </p:sp>
      <p:sp>
        <p:nvSpPr>
          <p:cNvPr name="TextBox 24" id="24"/>
          <p:cNvSpPr txBox="true"/>
          <p:nvPr/>
        </p:nvSpPr>
        <p:spPr>
          <a:xfrm rot="0">
            <a:off x="4478515" y="6492592"/>
            <a:ext cx="3718196" cy="543303"/>
          </a:xfrm>
          <a:prstGeom prst="rect">
            <a:avLst/>
          </a:prstGeom>
        </p:spPr>
        <p:txBody>
          <a:bodyPr anchor="t" rtlCol="false" tIns="0" lIns="0" bIns="0" rIns="0">
            <a:spAutoFit/>
          </a:bodyPr>
          <a:lstStyle/>
          <a:p>
            <a:pPr algn="l">
              <a:lnSpc>
                <a:spcPts val="2235"/>
              </a:lnSpc>
            </a:pPr>
            <a:r>
              <a:rPr lang="en-US" sz="1719" spc="-34" b="true">
                <a:solidFill>
                  <a:srgbClr val="292929"/>
                </a:solidFill>
                <a:latin typeface="HK Grotesk Medium"/>
                <a:ea typeface="HK Grotesk Medium"/>
                <a:cs typeface="HK Grotesk Medium"/>
                <a:sym typeface="HK Grotesk Medium"/>
              </a:rPr>
              <a:t>Es entsteht ein </a:t>
            </a:r>
            <a:r>
              <a:rPr lang="en-US" sz="1719" spc="-34" b="true">
                <a:solidFill>
                  <a:srgbClr val="C42829"/>
                </a:solidFill>
                <a:latin typeface="HK Grotesk Bold"/>
                <a:ea typeface="HK Grotesk Bold"/>
                <a:cs typeface="HK Grotesk Bold"/>
                <a:sym typeface="HK Grotesk Bold"/>
              </a:rPr>
              <a:t>Informationsproblem</a:t>
            </a:r>
            <a:r>
              <a:rPr lang="en-US" sz="1719" spc="-34" b="true">
                <a:solidFill>
                  <a:srgbClr val="292929"/>
                </a:solidFill>
                <a:latin typeface="HK Grotesk Medium"/>
                <a:ea typeface="HK Grotesk Medium"/>
                <a:cs typeface="HK Grotesk Medium"/>
                <a:sym typeface="HK Grotesk Medium"/>
              </a:rPr>
              <a:t> – eine Art „Endlosschleife im Kopf“.</a:t>
            </a:r>
          </a:p>
        </p:txBody>
      </p:sp>
      <p:sp>
        <p:nvSpPr>
          <p:cNvPr name="TextBox 25" id="25"/>
          <p:cNvSpPr txBox="true"/>
          <p:nvPr/>
        </p:nvSpPr>
        <p:spPr>
          <a:xfrm rot="0">
            <a:off x="4478515" y="7533521"/>
            <a:ext cx="3641268" cy="1089399"/>
          </a:xfrm>
          <a:prstGeom prst="rect">
            <a:avLst/>
          </a:prstGeom>
        </p:spPr>
        <p:txBody>
          <a:bodyPr anchor="t" rtlCol="false" tIns="0" lIns="0" bIns="0" rIns="0">
            <a:spAutoFit/>
          </a:bodyPr>
          <a:lstStyle/>
          <a:p>
            <a:pPr algn="l">
              <a:lnSpc>
                <a:spcPts val="2235"/>
              </a:lnSpc>
            </a:pPr>
            <a:r>
              <a:rPr lang="en-US" sz="1719" spc="-34" b="true">
                <a:solidFill>
                  <a:srgbClr val="292929"/>
                </a:solidFill>
                <a:latin typeface="HK Grotesk Medium"/>
                <a:ea typeface="HK Grotesk Medium"/>
                <a:cs typeface="HK Grotesk Medium"/>
                <a:sym typeface="HK Grotesk Medium"/>
              </a:rPr>
              <a:t>In der Programmierung entspricht das einem Problem mit </a:t>
            </a:r>
            <a:r>
              <a:rPr lang="en-US" sz="1719" spc="-34" b="true">
                <a:solidFill>
                  <a:srgbClr val="C42829"/>
                </a:solidFill>
                <a:latin typeface="HK Grotesk Bold"/>
                <a:ea typeface="HK Grotesk Bold"/>
                <a:cs typeface="HK Grotesk Bold"/>
                <a:sym typeface="HK Grotesk Bold"/>
              </a:rPr>
              <a:t>fehlenden Eingaben</a:t>
            </a:r>
            <a:r>
              <a:rPr lang="en-US" sz="1719" spc="-34" b="true">
                <a:solidFill>
                  <a:srgbClr val="292929"/>
                </a:solidFill>
                <a:latin typeface="HK Grotesk Medium"/>
                <a:ea typeface="HK Grotesk Medium"/>
                <a:cs typeface="HK Grotesk Medium"/>
                <a:sym typeface="HK Grotesk Medium"/>
              </a:rPr>
              <a:t> (Input) oder einer nicht überprüfbaren Bedingung.</a:t>
            </a:r>
          </a:p>
        </p:txBody>
      </p:sp>
      <p:sp>
        <p:nvSpPr>
          <p:cNvPr name="TextBox 26" id="26"/>
          <p:cNvSpPr txBox="true"/>
          <p:nvPr/>
        </p:nvSpPr>
        <p:spPr>
          <a:xfrm rot="0">
            <a:off x="11017470" y="2551144"/>
            <a:ext cx="4124249" cy="508802"/>
          </a:xfrm>
          <a:prstGeom prst="rect">
            <a:avLst/>
          </a:prstGeom>
        </p:spPr>
        <p:txBody>
          <a:bodyPr anchor="t" rtlCol="false" tIns="0" lIns="0" bIns="0" rIns="0">
            <a:spAutoFit/>
          </a:bodyPr>
          <a:lstStyle/>
          <a:p>
            <a:pPr algn="l">
              <a:lnSpc>
                <a:spcPts val="4006"/>
              </a:lnSpc>
            </a:pPr>
            <a:r>
              <a:rPr lang="en-US" b="true" sz="2861" spc="-57">
                <a:solidFill>
                  <a:srgbClr val="051D40"/>
                </a:solidFill>
                <a:latin typeface="Roboto Condensed Bold"/>
                <a:ea typeface="Roboto Condensed Bold"/>
                <a:cs typeface="Roboto Condensed Bold"/>
                <a:sym typeface="Roboto Condensed Bold"/>
              </a:rPr>
              <a:t>WAS KANN HELFEN?</a:t>
            </a:r>
          </a:p>
        </p:txBody>
      </p:sp>
      <p:sp>
        <p:nvSpPr>
          <p:cNvPr name="TextBox 27" id="27"/>
          <p:cNvSpPr txBox="true"/>
          <p:nvPr/>
        </p:nvSpPr>
        <p:spPr>
          <a:xfrm rot="0">
            <a:off x="10660741" y="4036152"/>
            <a:ext cx="3677949" cy="974326"/>
          </a:xfrm>
          <a:prstGeom prst="rect">
            <a:avLst/>
          </a:prstGeom>
        </p:spPr>
        <p:txBody>
          <a:bodyPr anchor="t" rtlCol="false" tIns="0" lIns="0" bIns="0" rIns="0">
            <a:spAutoFit/>
          </a:bodyPr>
          <a:lstStyle/>
          <a:p>
            <a:pPr algn="l">
              <a:lnSpc>
                <a:spcPts val="2627"/>
              </a:lnSpc>
            </a:pPr>
            <a:r>
              <a:rPr lang="en-US" sz="1876" spc="-37">
                <a:solidFill>
                  <a:srgbClr val="222222"/>
                </a:solidFill>
                <a:latin typeface="Roboto"/>
                <a:ea typeface="Roboto"/>
                <a:cs typeface="Roboto"/>
                <a:sym typeface="Roboto"/>
              </a:rPr>
              <a:t>Man braucht manchmal </a:t>
            </a:r>
            <a:r>
              <a:rPr lang="en-US" sz="1876" spc="-37" b="true">
                <a:solidFill>
                  <a:srgbClr val="3E852E"/>
                </a:solidFill>
                <a:latin typeface="Roboto Bold"/>
                <a:ea typeface="Roboto Bold"/>
                <a:cs typeface="Roboto Bold"/>
                <a:sym typeface="Roboto Bold"/>
              </a:rPr>
              <a:t>Information von außen</a:t>
            </a:r>
            <a:r>
              <a:rPr lang="en-US" sz="1876" spc="-37">
                <a:solidFill>
                  <a:srgbClr val="222222"/>
                </a:solidFill>
                <a:latin typeface="Roboto"/>
                <a:ea typeface="Roboto"/>
                <a:cs typeface="Roboto"/>
                <a:sym typeface="Roboto"/>
              </a:rPr>
              <a:t>, um eine Entscheidung treffen zu können.</a:t>
            </a:r>
          </a:p>
        </p:txBody>
      </p:sp>
      <p:sp>
        <p:nvSpPr>
          <p:cNvPr name="TextBox 28" id="28"/>
          <p:cNvSpPr txBox="true"/>
          <p:nvPr/>
        </p:nvSpPr>
        <p:spPr>
          <a:xfrm rot="0">
            <a:off x="10660741" y="5313649"/>
            <a:ext cx="3344567" cy="672455"/>
          </a:xfrm>
          <a:prstGeom prst="rect">
            <a:avLst/>
          </a:prstGeom>
        </p:spPr>
        <p:txBody>
          <a:bodyPr anchor="t" rtlCol="false" tIns="0" lIns="0" bIns="0" rIns="0">
            <a:spAutoFit/>
          </a:bodyPr>
          <a:lstStyle/>
          <a:p>
            <a:pPr algn="l">
              <a:lnSpc>
                <a:spcPts val="2690"/>
              </a:lnSpc>
            </a:pPr>
            <a:r>
              <a:rPr lang="en-US" sz="1921" spc="-38">
                <a:solidFill>
                  <a:srgbClr val="222222"/>
                </a:solidFill>
                <a:latin typeface="Roboto"/>
                <a:ea typeface="Roboto"/>
                <a:cs typeface="Roboto"/>
                <a:sym typeface="Roboto"/>
              </a:rPr>
              <a:t>Nicht jede Bedingung ist ohne </a:t>
            </a:r>
            <a:r>
              <a:rPr lang="en-US" sz="1921" spc="-38" b="true">
                <a:solidFill>
                  <a:srgbClr val="3E852E"/>
                </a:solidFill>
                <a:latin typeface="Roboto Bold"/>
                <a:ea typeface="Roboto Bold"/>
                <a:cs typeface="Roboto Bold"/>
                <a:sym typeface="Roboto Bold"/>
              </a:rPr>
              <a:t>zusätzliche Infos</a:t>
            </a:r>
            <a:r>
              <a:rPr lang="en-US" sz="1921" spc="-38">
                <a:solidFill>
                  <a:srgbClr val="222222"/>
                </a:solidFill>
                <a:latin typeface="Roboto"/>
                <a:ea typeface="Roboto"/>
                <a:cs typeface="Roboto"/>
                <a:sym typeface="Roboto"/>
              </a:rPr>
              <a:t> überprüfbar.</a:t>
            </a:r>
          </a:p>
        </p:txBody>
      </p:sp>
      <p:sp>
        <p:nvSpPr>
          <p:cNvPr name="TextBox 29" id="29"/>
          <p:cNvSpPr txBox="true"/>
          <p:nvPr/>
        </p:nvSpPr>
        <p:spPr>
          <a:xfrm rot="0">
            <a:off x="10660741" y="6365230"/>
            <a:ext cx="4054347" cy="974326"/>
          </a:xfrm>
          <a:prstGeom prst="rect">
            <a:avLst/>
          </a:prstGeom>
        </p:spPr>
        <p:txBody>
          <a:bodyPr anchor="t" rtlCol="false" tIns="0" lIns="0" bIns="0" rIns="0">
            <a:spAutoFit/>
          </a:bodyPr>
          <a:lstStyle/>
          <a:p>
            <a:pPr algn="l">
              <a:lnSpc>
                <a:spcPts val="2627"/>
              </a:lnSpc>
            </a:pPr>
            <a:r>
              <a:rPr lang="en-US" sz="1876" spc="-37">
                <a:solidFill>
                  <a:srgbClr val="222222"/>
                </a:solidFill>
                <a:latin typeface="Roboto"/>
                <a:ea typeface="Roboto"/>
                <a:cs typeface="Roboto"/>
                <a:sym typeface="Roboto"/>
              </a:rPr>
              <a:t>In der Programmierung muss man sich überlegen: Habe ich </a:t>
            </a:r>
            <a:r>
              <a:rPr lang="en-US" sz="1876" spc="-37" b="true">
                <a:solidFill>
                  <a:srgbClr val="3E852E"/>
                </a:solidFill>
                <a:latin typeface="Roboto Bold"/>
                <a:ea typeface="Roboto Bold"/>
                <a:cs typeface="Roboto Bold"/>
                <a:sym typeface="Roboto Bold"/>
              </a:rPr>
              <a:t>alle Infos (Input)</a:t>
            </a:r>
            <a:r>
              <a:rPr lang="en-US" sz="1876" spc="-37">
                <a:solidFill>
                  <a:srgbClr val="222222"/>
                </a:solidFill>
                <a:latin typeface="Roboto"/>
                <a:ea typeface="Roboto"/>
                <a:cs typeface="Roboto"/>
                <a:sym typeface="Roboto"/>
              </a:rPr>
              <a:t>, um eine Entscheidung zu treffen?</a:t>
            </a:r>
          </a:p>
        </p:txBody>
      </p:sp>
      <p:sp>
        <p:nvSpPr>
          <p:cNvPr name="TextBox 30" id="30"/>
          <p:cNvSpPr txBox="true"/>
          <p:nvPr/>
        </p:nvSpPr>
        <p:spPr>
          <a:xfrm rot="0">
            <a:off x="10825151" y="7782649"/>
            <a:ext cx="3012999" cy="511181"/>
          </a:xfrm>
          <a:prstGeom prst="rect">
            <a:avLst/>
          </a:prstGeom>
        </p:spPr>
        <p:txBody>
          <a:bodyPr anchor="t" rtlCol="false" tIns="0" lIns="0" bIns="0" rIns="0">
            <a:spAutoFit/>
          </a:bodyPr>
          <a:lstStyle/>
          <a:p>
            <a:pPr algn="l">
              <a:lnSpc>
                <a:spcPts val="4148"/>
              </a:lnSpc>
            </a:pPr>
            <a:r>
              <a:rPr lang="en-US" sz="2962" b="true">
                <a:solidFill>
                  <a:srgbClr val="153169"/>
                </a:solidFill>
                <a:latin typeface="Bebas Neue Bold"/>
                <a:ea typeface="Bebas Neue Bold"/>
                <a:cs typeface="Bebas Neue Bold"/>
                <a:sym typeface="Bebas Neue Bold"/>
              </a:rPr>
              <a:t>Erweiterungsfrage</a:t>
            </a:r>
          </a:p>
        </p:txBody>
      </p:sp>
      <p:sp>
        <p:nvSpPr>
          <p:cNvPr name="TextBox 31" id="31"/>
          <p:cNvSpPr txBox="true"/>
          <p:nvPr/>
        </p:nvSpPr>
        <p:spPr>
          <a:xfrm rot="0">
            <a:off x="10861359" y="8366907"/>
            <a:ext cx="3577616" cy="530067"/>
          </a:xfrm>
          <a:prstGeom prst="rect">
            <a:avLst/>
          </a:prstGeom>
        </p:spPr>
        <p:txBody>
          <a:bodyPr anchor="t" rtlCol="false" tIns="0" lIns="0" bIns="0" rIns="0">
            <a:spAutoFit/>
          </a:bodyPr>
          <a:lstStyle/>
          <a:p>
            <a:pPr algn="l">
              <a:lnSpc>
                <a:spcPts val="2162"/>
              </a:lnSpc>
            </a:pPr>
            <a:r>
              <a:rPr lang="en-US" sz="1544">
                <a:solidFill>
                  <a:srgbClr val="222222"/>
                </a:solidFill>
                <a:latin typeface="Roboto"/>
                <a:ea typeface="Roboto"/>
                <a:cs typeface="Roboto"/>
                <a:sym typeface="Roboto"/>
              </a:rPr>
              <a:t>Wie könnte man die Aufgabe verändern, damit sie wieder lösbar ist?</a:t>
            </a:r>
          </a:p>
        </p:txBody>
      </p:sp>
      <p:sp>
        <p:nvSpPr>
          <p:cNvPr name="TextBox 32" id="32"/>
          <p:cNvSpPr txBox="true"/>
          <p:nvPr/>
        </p:nvSpPr>
        <p:spPr>
          <a:xfrm rot="0">
            <a:off x="7145517" y="239589"/>
            <a:ext cx="4048851"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Logik</a:t>
            </a:r>
          </a:p>
          <a:p>
            <a:pPr algn="ctr">
              <a:lnSpc>
                <a:spcPts val="3359"/>
              </a:lnSpc>
              <a:spcBef>
                <a:spcPct val="0"/>
              </a:spcBef>
            </a:pPr>
            <a:r>
              <a:rPr lang="en-US" sz="2400">
                <a:solidFill>
                  <a:srgbClr val="000000"/>
                </a:solidFill>
                <a:latin typeface="Gagalin"/>
                <a:ea typeface="Gagalin"/>
                <a:cs typeface="Gagalin"/>
                <a:sym typeface="Gagalin"/>
              </a:rPr>
              <a:t>Schwere Entscheidungen</a:t>
            </a:r>
          </a:p>
        </p:txBody>
      </p:sp>
      <p:sp>
        <p:nvSpPr>
          <p:cNvPr name="TextBox 33" id="33"/>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4"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41668" y="6915054"/>
            <a:ext cx="3869386" cy="1545562"/>
          </a:xfrm>
          <a:custGeom>
            <a:avLst/>
            <a:gdLst/>
            <a:ahLst/>
            <a:cxnLst/>
            <a:rect r="r" b="b" t="t" l="l"/>
            <a:pathLst>
              <a:path h="1545562" w="3869386">
                <a:moveTo>
                  <a:pt x="0" y="0"/>
                </a:moveTo>
                <a:lnTo>
                  <a:pt x="3869387" y="0"/>
                </a:lnTo>
                <a:lnTo>
                  <a:pt x="3869387" y="1545562"/>
                </a:lnTo>
                <a:lnTo>
                  <a:pt x="0" y="1545562"/>
                </a:lnTo>
                <a:lnTo>
                  <a:pt x="0" y="0"/>
                </a:lnTo>
                <a:close/>
              </a:path>
            </a:pathLst>
          </a:custGeom>
          <a:blipFill>
            <a:blip r:embed="rId2"/>
            <a:stretch>
              <a:fillRect l="0" t="0" r="0" b="0"/>
            </a:stretch>
          </a:blipFill>
        </p:spPr>
      </p:sp>
      <p:sp>
        <p:nvSpPr>
          <p:cNvPr name="AutoShape 3" id="3"/>
          <p:cNvSpPr/>
          <p:nvPr/>
        </p:nvSpPr>
        <p:spPr>
          <a:xfrm>
            <a:off x="13381186" y="7344657"/>
            <a:ext cx="1039276" cy="250570"/>
          </a:xfrm>
          <a:prstGeom prst="line">
            <a:avLst/>
          </a:prstGeom>
          <a:ln cap="flat" w="38100">
            <a:solidFill>
              <a:srgbClr val="000000"/>
            </a:solidFill>
            <a:prstDash val="solid"/>
            <a:headEnd type="arrow" len="sm" w="med"/>
            <a:tailEnd type="none" len="sm" w="sm"/>
          </a:ln>
        </p:spPr>
      </p:sp>
      <p:sp>
        <p:nvSpPr>
          <p:cNvPr name="AutoShape 4" id="4"/>
          <p:cNvSpPr/>
          <p:nvPr/>
        </p:nvSpPr>
        <p:spPr>
          <a:xfrm>
            <a:off x="10650650" y="7557104"/>
            <a:ext cx="304424" cy="307577"/>
          </a:xfrm>
          <a:prstGeom prst="line">
            <a:avLst/>
          </a:prstGeom>
          <a:ln cap="flat" w="38100">
            <a:solidFill>
              <a:srgbClr val="000000"/>
            </a:solidFill>
            <a:prstDash val="solid"/>
            <a:headEnd type="arrow" len="sm" w="med"/>
            <a:tailEnd type="none" len="sm" w="sm"/>
          </a:ln>
        </p:spPr>
      </p:sp>
      <p:sp>
        <p:nvSpPr>
          <p:cNvPr name="Freeform 5" id="5"/>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3"/>
            <a:stretch>
              <a:fillRect l="0" t="0" r="0" b="0"/>
            </a:stretch>
          </a:blipFill>
        </p:spPr>
      </p:sp>
      <p:sp>
        <p:nvSpPr>
          <p:cNvPr name="Freeform 6" id="6"/>
          <p:cNvSpPr/>
          <p:nvPr/>
        </p:nvSpPr>
        <p:spPr>
          <a:xfrm flipH="false" flipV="false" rot="0">
            <a:off x="15147873" y="305877"/>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4"/>
            <a:stretch>
              <a:fillRect l="0" t="-27533" r="0" b="0"/>
            </a:stretch>
          </a:blipFill>
        </p:spPr>
      </p:sp>
      <p:sp>
        <p:nvSpPr>
          <p:cNvPr name="Freeform 7" id="7"/>
          <p:cNvSpPr/>
          <p:nvPr/>
        </p:nvSpPr>
        <p:spPr>
          <a:xfrm flipH="false" flipV="false" rot="0">
            <a:off x="1680503" y="4260922"/>
            <a:ext cx="3541245" cy="639152"/>
          </a:xfrm>
          <a:custGeom>
            <a:avLst/>
            <a:gdLst/>
            <a:ahLst/>
            <a:cxnLst/>
            <a:rect r="r" b="b" t="t" l="l"/>
            <a:pathLst>
              <a:path h="639152" w="3541245">
                <a:moveTo>
                  <a:pt x="0" y="0"/>
                </a:moveTo>
                <a:lnTo>
                  <a:pt x="3541245" y="0"/>
                </a:lnTo>
                <a:lnTo>
                  <a:pt x="3541245" y="639151"/>
                </a:lnTo>
                <a:lnTo>
                  <a:pt x="0" y="639151"/>
                </a:lnTo>
                <a:lnTo>
                  <a:pt x="0" y="0"/>
                </a:lnTo>
                <a:close/>
              </a:path>
            </a:pathLst>
          </a:custGeom>
          <a:blipFill>
            <a:blip r:embed="rId5"/>
            <a:stretch>
              <a:fillRect l="0" t="0" r="0" b="0"/>
            </a:stretch>
          </a:blipFill>
        </p:spPr>
      </p:sp>
      <p:sp>
        <p:nvSpPr>
          <p:cNvPr name="AutoShape 8" id="8"/>
          <p:cNvSpPr/>
          <p:nvPr/>
        </p:nvSpPr>
        <p:spPr>
          <a:xfrm>
            <a:off x="1520628" y="4023051"/>
            <a:ext cx="325737" cy="443144"/>
          </a:xfrm>
          <a:prstGeom prst="line">
            <a:avLst/>
          </a:prstGeom>
          <a:ln cap="flat" w="28575">
            <a:solidFill>
              <a:srgbClr val="000000"/>
            </a:solidFill>
            <a:prstDash val="solid"/>
            <a:headEnd type="none" len="sm" w="sm"/>
            <a:tailEnd type="arrow" len="sm" w="med"/>
          </a:ln>
        </p:spPr>
      </p:sp>
      <p:sp>
        <p:nvSpPr>
          <p:cNvPr name="Freeform 9" id="9"/>
          <p:cNvSpPr/>
          <p:nvPr/>
        </p:nvSpPr>
        <p:spPr>
          <a:xfrm flipH="false" flipV="false" rot="0">
            <a:off x="1721507" y="5012519"/>
            <a:ext cx="3500241" cy="709508"/>
          </a:xfrm>
          <a:custGeom>
            <a:avLst/>
            <a:gdLst/>
            <a:ahLst/>
            <a:cxnLst/>
            <a:rect r="r" b="b" t="t" l="l"/>
            <a:pathLst>
              <a:path h="709508" w="3500241">
                <a:moveTo>
                  <a:pt x="0" y="0"/>
                </a:moveTo>
                <a:lnTo>
                  <a:pt x="3500241" y="0"/>
                </a:lnTo>
                <a:lnTo>
                  <a:pt x="3500241" y="709509"/>
                </a:lnTo>
                <a:lnTo>
                  <a:pt x="0" y="709509"/>
                </a:lnTo>
                <a:lnTo>
                  <a:pt x="0" y="0"/>
                </a:lnTo>
                <a:close/>
              </a:path>
            </a:pathLst>
          </a:custGeom>
          <a:blipFill>
            <a:blip r:embed="rId6"/>
            <a:stretch>
              <a:fillRect l="0" t="0" r="0" b="0"/>
            </a:stretch>
          </a:blipFill>
        </p:spPr>
      </p:sp>
      <p:sp>
        <p:nvSpPr>
          <p:cNvPr name="AutoShape 10" id="10"/>
          <p:cNvSpPr/>
          <p:nvPr/>
        </p:nvSpPr>
        <p:spPr>
          <a:xfrm>
            <a:off x="5256568" y="4530260"/>
            <a:ext cx="389170" cy="4841"/>
          </a:xfrm>
          <a:prstGeom prst="line">
            <a:avLst/>
          </a:prstGeom>
          <a:ln cap="flat" w="38100">
            <a:solidFill>
              <a:srgbClr val="000000"/>
            </a:solidFill>
            <a:prstDash val="solid"/>
            <a:headEnd type="arrow" len="sm" w="med"/>
            <a:tailEnd type="none" len="sm" w="sm"/>
          </a:ln>
        </p:spPr>
      </p:sp>
      <p:sp>
        <p:nvSpPr>
          <p:cNvPr name="AutoShape 11" id="11"/>
          <p:cNvSpPr/>
          <p:nvPr/>
        </p:nvSpPr>
        <p:spPr>
          <a:xfrm>
            <a:off x="5256657" y="5230775"/>
            <a:ext cx="389170" cy="4841"/>
          </a:xfrm>
          <a:prstGeom prst="line">
            <a:avLst/>
          </a:prstGeom>
          <a:ln cap="flat" w="38100">
            <a:solidFill>
              <a:srgbClr val="000000"/>
            </a:solidFill>
            <a:prstDash val="solid"/>
            <a:headEnd type="arrow" len="sm" w="med"/>
            <a:tailEnd type="none" len="sm" w="sm"/>
          </a:ln>
        </p:spPr>
      </p:sp>
      <p:sp>
        <p:nvSpPr>
          <p:cNvPr name="Freeform 12" id="12"/>
          <p:cNvSpPr/>
          <p:nvPr/>
        </p:nvSpPr>
        <p:spPr>
          <a:xfrm flipH="false" flipV="false" rot="0">
            <a:off x="3476627" y="6655015"/>
            <a:ext cx="1427492" cy="2797225"/>
          </a:xfrm>
          <a:custGeom>
            <a:avLst/>
            <a:gdLst/>
            <a:ahLst/>
            <a:cxnLst/>
            <a:rect r="r" b="b" t="t" l="l"/>
            <a:pathLst>
              <a:path h="2797225" w="1427492">
                <a:moveTo>
                  <a:pt x="0" y="0"/>
                </a:moveTo>
                <a:lnTo>
                  <a:pt x="1427493" y="0"/>
                </a:lnTo>
                <a:lnTo>
                  <a:pt x="1427493" y="2797225"/>
                </a:lnTo>
                <a:lnTo>
                  <a:pt x="0" y="2797225"/>
                </a:lnTo>
                <a:lnTo>
                  <a:pt x="0" y="0"/>
                </a:lnTo>
                <a:close/>
              </a:path>
            </a:pathLst>
          </a:custGeom>
          <a:blipFill>
            <a:blip r:embed="rId7"/>
            <a:stretch>
              <a:fillRect l="0" t="0" r="0" b="0"/>
            </a:stretch>
          </a:blipFill>
        </p:spPr>
      </p:sp>
      <p:sp>
        <p:nvSpPr>
          <p:cNvPr name="Freeform 13" id="13"/>
          <p:cNvSpPr/>
          <p:nvPr/>
        </p:nvSpPr>
        <p:spPr>
          <a:xfrm flipH="false" flipV="false" rot="0">
            <a:off x="1778219" y="6057744"/>
            <a:ext cx="3390624" cy="580644"/>
          </a:xfrm>
          <a:custGeom>
            <a:avLst/>
            <a:gdLst/>
            <a:ahLst/>
            <a:cxnLst/>
            <a:rect r="r" b="b" t="t" l="l"/>
            <a:pathLst>
              <a:path h="580644" w="3390624">
                <a:moveTo>
                  <a:pt x="0" y="0"/>
                </a:moveTo>
                <a:lnTo>
                  <a:pt x="3390623" y="0"/>
                </a:lnTo>
                <a:lnTo>
                  <a:pt x="3390623" y="580645"/>
                </a:lnTo>
                <a:lnTo>
                  <a:pt x="0" y="580645"/>
                </a:lnTo>
                <a:lnTo>
                  <a:pt x="0" y="0"/>
                </a:lnTo>
                <a:close/>
              </a:path>
            </a:pathLst>
          </a:custGeom>
          <a:blipFill>
            <a:blip r:embed="rId8"/>
            <a:stretch>
              <a:fillRect l="0" t="0" r="0" b="0"/>
            </a:stretch>
          </a:blipFill>
        </p:spPr>
      </p:sp>
      <p:sp>
        <p:nvSpPr>
          <p:cNvPr name="AutoShape 14" id="14"/>
          <p:cNvSpPr/>
          <p:nvPr/>
        </p:nvSpPr>
        <p:spPr>
          <a:xfrm>
            <a:off x="5292904" y="6322857"/>
            <a:ext cx="389170" cy="4841"/>
          </a:xfrm>
          <a:prstGeom prst="line">
            <a:avLst/>
          </a:prstGeom>
          <a:ln cap="flat" w="38100">
            <a:solidFill>
              <a:srgbClr val="000000"/>
            </a:solidFill>
            <a:prstDash val="solid"/>
            <a:headEnd type="arrow" len="sm" w="med"/>
            <a:tailEnd type="none" len="sm" w="sm"/>
          </a:ln>
        </p:spPr>
      </p:sp>
      <p:sp>
        <p:nvSpPr>
          <p:cNvPr name="AutoShape 15" id="15"/>
          <p:cNvSpPr/>
          <p:nvPr/>
        </p:nvSpPr>
        <p:spPr>
          <a:xfrm flipV="true">
            <a:off x="2620783" y="7182395"/>
            <a:ext cx="1108800" cy="606095"/>
          </a:xfrm>
          <a:prstGeom prst="line">
            <a:avLst/>
          </a:prstGeom>
          <a:ln cap="flat" w="28575">
            <a:solidFill>
              <a:srgbClr val="000000"/>
            </a:solidFill>
            <a:prstDash val="solid"/>
            <a:headEnd type="none" len="sm" w="sm"/>
            <a:tailEnd type="arrow" len="sm" w="med"/>
          </a:ln>
        </p:spPr>
      </p:sp>
      <p:sp>
        <p:nvSpPr>
          <p:cNvPr name="Freeform 16" id="16"/>
          <p:cNvSpPr/>
          <p:nvPr/>
        </p:nvSpPr>
        <p:spPr>
          <a:xfrm flipH="false" flipV="false" rot="0">
            <a:off x="10241668" y="4717738"/>
            <a:ext cx="2580876" cy="1572643"/>
          </a:xfrm>
          <a:custGeom>
            <a:avLst/>
            <a:gdLst/>
            <a:ahLst/>
            <a:cxnLst/>
            <a:rect r="r" b="b" t="t" l="l"/>
            <a:pathLst>
              <a:path h="1572643" w="2580876">
                <a:moveTo>
                  <a:pt x="0" y="0"/>
                </a:moveTo>
                <a:lnTo>
                  <a:pt x="2580876" y="0"/>
                </a:lnTo>
                <a:lnTo>
                  <a:pt x="2580876" y="1572643"/>
                </a:lnTo>
                <a:lnTo>
                  <a:pt x="0" y="1572643"/>
                </a:lnTo>
                <a:lnTo>
                  <a:pt x="0" y="0"/>
                </a:lnTo>
                <a:close/>
              </a:path>
            </a:pathLst>
          </a:custGeom>
          <a:blipFill>
            <a:blip r:embed="rId9"/>
            <a:stretch>
              <a:fillRect l="0" t="0" r="-4794" b="0"/>
            </a:stretch>
          </a:blipFill>
        </p:spPr>
      </p:sp>
      <p:sp>
        <p:nvSpPr>
          <p:cNvPr name="TextBox 17" id="17"/>
          <p:cNvSpPr txBox="true"/>
          <p:nvPr/>
        </p:nvSpPr>
        <p:spPr>
          <a:xfrm rot="0">
            <a:off x="2562695" y="2178790"/>
            <a:ext cx="13105368" cy="422300"/>
          </a:xfrm>
          <a:prstGeom prst="rect">
            <a:avLst/>
          </a:prstGeom>
        </p:spPr>
        <p:txBody>
          <a:bodyPr anchor="t" rtlCol="false" tIns="0" lIns="0" bIns="0" rIns="0">
            <a:spAutoFit/>
          </a:bodyPr>
          <a:lstStyle/>
          <a:p>
            <a:pPr algn="l">
              <a:lnSpc>
                <a:spcPts val="3499"/>
              </a:lnSpc>
            </a:pPr>
            <a:r>
              <a:rPr lang="en-US" sz="2499">
                <a:solidFill>
                  <a:srgbClr val="000000"/>
                </a:solidFill>
                <a:latin typeface="Roboto"/>
                <a:ea typeface="Roboto"/>
                <a:cs typeface="Roboto"/>
                <a:sym typeface="Roboto"/>
              </a:rPr>
              <a:t>In unserem MakeCode Edior sind alle “Aussagen” mit einer speziellen Form gekennzeichnet:</a:t>
            </a:r>
          </a:p>
        </p:txBody>
      </p:sp>
      <p:sp>
        <p:nvSpPr>
          <p:cNvPr name="TextBox 18" id="18"/>
          <p:cNvSpPr txBox="true"/>
          <p:nvPr/>
        </p:nvSpPr>
        <p:spPr>
          <a:xfrm rot="0">
            <a:off x="14497604" y="6981507"/>
            <a:ext cx="2761696" cy="1240914"/>
          </a:xfrm>
          <a:prstGeom prst="rect">
            <a:avLst/>
          </a:prstGeom>
        </p:spPr>
        <p:txBody>
          <a:bodyPr anchor="t" rtlCol="false" tIns="0" lIns="0" bIns="0" rIns="0">
            <a:spAutoFit/>
          </a:bodyPr>
          <a:lstStyle/>
          <a:p>
            <a:pPr algn="l">
              <a:lnSpc>
                <a:spcPts val="1960"/>
              </a:lnSpc>
            </a:pPr>
            <a:r>
              <a:rPr lang="en-US" sz="1400">
                <a:solidFill>
                  <a:srgbClr val="000000"/>
                </a:solidFill>
                <a:latin typeface="Roboto"/>
                <a:ea typeface="Roboto"/>
                <a:cs typeface="Roboto"/>
                <a:sym typeface="Roboto"/>
              </a:rPr>
              <a:t>Nur wenn der “wenn - dann” Block hier “</a:t>
            </a:r>
            <a:r>
              <a:rPr lang="en-US" sz="1400">
                <a:solidFill>
                  <a:srgbClr val="00BF63"/>
                </a:solidFill>
                <a:latin typeface="Roboto"/>
                <a:ea typeface="Roboto"/>
                <a:cs typeface="Roboto"/>
                <a:sym typeface="Roboto"/>
              </a:rPr>
              <a:t>wahr</a:t>
            </a:r>
            <a:r>
              <a:rPr lang="en-US" sz="1400">
                <a:solidFill>
                  <a:srgbClr val="000000"/>
                </a:solidFill>
                <a:latin typeface="Roboto"/>
                <a:ea typeface="Roboto"/>
                <a:cs typeface="Roboto"/>
                <a:sym typeface="Roboto"/>
              </a:rPr>
              <a:t>” meldet (also der A Knof ist gedrückt) dann werden diese Blöcke ausgeführt. In diesem Beispiel hören wir einen Ton. </a:t>
            </a:r>
          </a:p>
        </p:txBody>
      </p:sp>
      <p:sp>
        <p:nvSpPr>
          <p:cNvPr name="TextBox 19" id="19"/>
          <p:cNvSpPr txBox="true"/>
          <p:nvPr/>
        </p:nvSpPr>
        <p:spPr>
          <a:xfrm rot="0">
            <a:off x="10976019" y="8527291"/>
            <a:ext cx="4810335" cy="497890"/>
          </a:xfrm>
          <a:prstGeom prst="rect">
            <a:avLst/>
          </a:prstGeom>
        </p:spPr>
        <p:txBody>
          <a:bodyPr anchor="t" rtlCol="false" tIns="0" lIns="0" bIns="0" rIns="0">
            <a:spAutoFit/>
          </a:bodyPr>
          <a:lstStyle/>
          <a:p>
            <a:pPr algn="l">
              <a:lnSpc>
                <a:spcPts val="1960"/>
              </a:lnSpc>
            </a:pPr>
            <a:r>
              <a:rPr lang="en-US" sz="1400">
                <a:solidFill>
                  <a:srgbClr val="000000"/>
                </a:solidFill>
                <a:latin typeface="Roboto"/>
                <a:ea typeface="Roboto"/>
                <a:cs typeface="Roboto"/>
                <a:sym typeface="Roboto"/>
              </a:rPr>
              <a:t>Wenn wir auf das + Symbol drücken dann können wir noch mehrere Aussagen prüfen!</a:t>
            </a:r>
          </a:p>
        </p:txBody>
      </p:sp>
      <p:sp>
        <p:nvSpPr>
          <p:cNvPr name="TextBox 20" id="20"/>
          <p:cNvSpPr txBox="true"/>
          <p:nvPr/>
        </p:nvSpPr>
        <p:spPr>
          <a:xfrm rot="0">
            <a:off x="6610018" y="286827"/>
            <a:ext cx="4153288"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Logik</a:t>
            </a:r>
          </a:p>
          <a:p>
            <a:pPr algn="ctr">
              <a:lnSpc>
                <a:spcPts val="3359"/>
              </a:lnSpc>
              <a:spcBef>
                <a:spcPct val="0"/>
              </a:spcBef>
            </a:pPr>
            <a:r>
              <a:rPr lang="en-US" sz="2400">
                <a:solidFill>
                  <a:srgbClr val="000000"/>
                </a:solidFill>
                <a:latin typeface="Gagalin"/>
                <a:ea typeface="Gagalin"/>
                <a:cs typeface="Gagalin"/>
                <a:sym typeface="Gagalin"/>
              </a:rPr>
              <a:t>Schwere Entscheidungen</a:t>
            </a:r>
          </a:p>
        </p:txBody>
      </p:sp>
      <p:sp>
        <p:nvSpPr>
          <p:cNvPr name="TextBox 21" id="21"/>
          <p:cNvSpPr txBox="true"/>
          <p:nvPr/>
        </p:nvSpPr>
        <p:spPr>
          <a:xfrm rot="0">
            <a:off x="3255272" y="3246022"/>
            <a:ext cx="3011226" cy="402069"/>
          </a:xfrm>
          <a:prstGeom prst="rect">
            <a:avLst/>
          </a:prstGeom>
        </p:spPr>
        <p:txBody>
          <a:bodyPr anchor="t" rtlCol="false" tIns="0" lIns="0" bIns="0" rIns="0">
            <a:spAutoFit/>
          </a:bodyPr>
          <a:lstStyle/>
          <a:p>
            <a:pPr algn="ctr">
              <a:lnSpc>
                <a:spcPts val="3220"/>
              </a:lnSpc>
              <a:spcBef>
                <a:spcPct val="0"/>
              </a:spcBef>
            </a:pPr>
            <a:r>
              <a:rPr lang="en-US" b="true" sz="2300">
                <a:solidFill>
                  <a:srgbClr val="000000"/>
                </a:solidFill>
                <a:latin typeface="Roboto Bold"/>
                <a:ea typeface="Roboto Bold"/>
                <a:cs typeface="Roboto Bold"/>
                <a:sym typeface="Roboto Bold"/>
              </a:rPr>
              <a:t>Wahr / Falsch Aussage</a:t>
            </a:r>
          </a:p>
        </p:txBody>
      </p:sp>
      <p:sp>
        <p:nvSpPr>
          <p:cNvPr name="TextBox 22" id="22"/>
          <p:cNvSpPr txBox="true"/>
          <p:nvPr/>
        </p:nvSpPr>
        <p:spPr>
          <a:xfrm rot="0">
            <a:off x="1037418" y="3437532"/>
            <a:ext cx="966420" cy="585520"/>
          </a:xfrm>
          <a:prstGeom prst="rect">
            <a:avLst/>
          </a:prstGeom>
        </p:spPr>
        <p:txBody>
          <a:bodyPr anchor="t" rtlCol="false" tIns="0" lIns="0" bIns="0" rIns="0">
            <a:spAutoFit/>
          </a:bodyPr>
          <a:lstStyle/>
          <a:p>
            <a:pPr algn="ctr">
              <a:lnSpc>
                <a:spcPts val="2379"/>
              </a:lnSpc>
              <a:spcBef>
                <a:spcPct val="0"/>
              </a:spcBef>
            </a:pPr>
            <a:r>
              <a:rPr lang="en-US" sz="1699">
                <a:solidFill>
                  <a:srgbClr val="000000"/>
                </a:solidFill>
                <a:latin typeface="Roboto"/>
                <a:ea typeface="Roboto"/>
                <a:cs typeface="Roboto"/>
                <a:sym typeface="Roboto"/>
              </a:rPr>
              <a:t>Ich habe Zacken!</a:t>
            </a:r>
          </a:p>
        </p:txBody>
      </p:sp>
      <p:sp>
        <p:nvSpPr>
          <p:cNvPr name="TextBox 23" id="23"/>
          <p:cNvSpPr txBox="true"/>
          <p:nvPr/>
        </p:nvSpPr>
        <p:spPr>
          <a:xfrm rot="0">
            <a:off x="5765360" y="4299936"/>
            <a:ext cx="2854144" cy="358825"/>
          </a:xfrm>
          <a:prstGeom prst="rect">
            <a:avLst/>
          </a:prstGeom>
        </p:spPr>
        <p:txBody>
          <a:bodyPr anchor="t" rtlCol="false" tIns="0" lIns="0" bIns="0" rIns="0">
            <a:spAutoFit/>
          </a:bodyPr>
          <a:lstStyle/>
          <a:p>
            <a:pPr algn="l">
              <a:lnSpc>
                <a:spcPts val="2800"/>
              </a:lnSpc>
            </a:pPr>
            <a:r>
              <a:rPr lang="en-US" sz="2000">
                <a:solidFill>
                  <a:srgbClr val="004AAD"/>
                </a:solidFill>
                <a:latin typeface="Roboto"/>
                <a:ea typeface="Roboto"/>
                <a:cs typeface="Roboto"/>
                <a:sym typeface="Roboto"/>
              </a:rPr>
              <a:t>“Knopf A ist geklickt”</a:t>
            </a:r>
          </a:p>
        </p:txBody>
      </p:sp>
      <p:sp>
        <p:nvSpPr>
          <p:cNvPr name="TextBox 24" id="24"/>
          <p:cNvSpPr txBox="true"/>
          <p:nvPr/>
        </p:nvSpPr>
        <p:spPr>
          <a:xfrm rot="0">
            <a:off x="5765514" y="5000451"/>
            <a:ext cx="3392393" cy="711299"/>
          </a:xfrm>
          <a:prstGeom prst="rect">
            <a:avLst/>
          </a:prstGeom>
        </p:spPr>
        <p:txBody>
          <a:bodyPr anchor="t" rtlCol="false" tIns="0" lIns="0" bIns="0" rIns="0">
            <a:spAutoFit/>
          </a:bodyPr>
          <a:lstStyle/>
          <a:p>
            <a:pPr algn="l">
              <a:lnSpc>
                <a:spcPts val="2800"/>
              </a:lnSpc>
            </a:pPr>
            <a:r>
              <a:rPr lang="en-US" sz="2000">
                <a:solidFill>
                  <a:srgbClr val="004AAD"/>
                </a:solidFill>
                <a:latin typeface="Roboto"/>
                <a:ea typeface="Roboto"/>
                <a:cs typeface="Roboto"/>
                <a:sym typeface="Roboto"/>
              </a:rPr>
              <a:t>“Der micro:bit wird geschüttelt”</a:t>
            </a:r>
          </a:p>
        </p:txBody>
      </p:sp>
      <p:sp>
        <p:nvSpPr>
          <p:cNvPr name="TextBox 25" id="25"/>
          <p:cNvSpPr txBox="true"/>
          <p:nvPr/>
        </p:nvSpPr>
        <p:spPr>
          <a:xfrm rot="0">
            <a:off x="5807854" y="6092533"/>
            <a:ext cx="3519414" cy="1416248"/>
          </a:xfrm>
          <a:prstGeom prst="rect">
            <a:avLst/>
          </a:prstGeom>
        </p:spPr>
        <p:txBody>
          <a:bodyPr anchor="t" rtlCol="false" tIns="0" lIns="0" bIns="0" rIns="0">
            <a:spAutoFit/>
          </a:bodyPr>
          <a:lstStyle/>
          <a:p>
            <a:pPr algn="l">
              <a:lnSpc>
                <a:spcPts val="2800"/>
              </a:lnSpc>
            </a:pPr>
            <a:r>
              <a:rPr lang="en-US" sz="2000">
                <a:solidFill>
                  <a:srgbClr val="000000"/>
                </a:solidFill>
                <a:latin typeface="Roboto"/>
                <a:ea typeface="Roboto"/>
                <a:cs typeface="Roboto"/>
                <a:sym typeface="Roboto"/>
              </a:rPr>
              <a:t>Auch Variablen können wir vergleichen. Unsere Aussage:</a:t>
            </a:r>
          </a:p>
          <a:p>
            <a:pPr algn="l">
              <a:lnSpc>
                <a:spcPts val="2800"/>
              </a:lnSpc>
            </a:pPr>
            <a:r>
              <a:rPr lang="en-US" sz="2000">
                <a:solidFill>
                  <a:srgbClr val="004AAD"/>
                </a:solidFill>
                <a:latin typeface="Roboto"/>
                <a:ea typeface="Roboto"/>
                <a:cs typeface="Roboto"/>
                <a:sym typeface="Roboto"/>
              </a:rPr>
              <a:t>“Die Temperatur des micro:bit ist kleiner als 5° C”</a:t>
            </a:r>
          </a:p>
        </p:txBody>
      </p:sp>
      <p:sp>
        <p:nvSpPr>
          <p:cNvPr name="TextBox 26" id="26"/>
          <p:cNvSpPr txBox="true"/>
          <p:nvPr/>
        </p:nvSpPr>
        <p:spPr>
          <a:xfrm rot="0">
            <a:off x="947711" y="7740865"/>
            <a:ext cx="2307561" cy="1573282"/>
          </a:xfrm>
          <a:prstGeom prst="rect">
            <a:avLst/>
          </a:prstGeom>
        </p:spPr>
        <p:txBody>
          <a:bodyPr anchor="t" rtlCol="false" tIns="0" lIns="0" bIns="0" rIns="0">
            <a:spAutoFit/>
          </a:bodyPr>
          <a:lstStyle/>
          <a:p>
            <a:pPr algn="ctr">
              <a:lnSpc>
                <a:spcPts val="2519"/>
              </a:lnSpc>
              <a:spcBef>
                <a:spcPct val="0"/>
              </a:spcBef>
            </a:pPr>
            <a:r>
              <a:rPr lang="en-US" sz="1799">
                <a:solidFill>
                  <a:srgbClr val="000000"/>
                </a:solidFill>
                <a:latin typeface="Roboto"/>
                <a:ea typeface="Roboto"/>
                <a:cs typeface="Roboto"/>
                <a:sym typeface="Roboto"/>
              </a:rPr>
              <a:t>Zum Vergleichen haben wir verschieden “Operatoren”. Wisst ihr wie sie heissen und was sie bedeuten?</a:t>
            </a:r>
          </a:p>
        </p:txBody>
      </p:sp>
      <p:sp>
        <p:nvSpPr>
          <p:cNvPr name="Freeform 27" id="27"/>
          <p:cNvSpPr/>
          <p:nvPr/>
        </p:nvSpPr>
        <p:spPr>
          <a:xfrm flipH="false" flipV="false" rot="0">
            <a:off x="13398422" y="5451998"/>
            <a:ext cx="3092634" cy="558183"/>
          </a:xfrm>
          <a:custGeom>
            <a:avLst/>
            <a:gdLst/>
            <a:ahLst/>
            <a:cxnLst/>
            <a:rect r="r" b="b" t="t" l="l"/>
            <a:pathLst>
              <a:path h="558183" w="3092634">
                <a:moveTo>
                  <a:pt x="0" y="0"/>
                </a:moveTo>
                <a:lnTo>
                  <a:pt x="3092634" y="0"/>
                </a:lnTo>
                <a:lnTo>
                  <a:pt x="3092634" y="558183"/>
                </a:lnTo>
                <a:lnTo>
                  <a:pt x="0" y="558183"/>
                </a:lnTo>
                <a:lnTo>
                  <a:pt x="0" y="0"/>
                </a:lnTo>
                <a:close/>
              </a:path>
            </a:pathLst>
          </a:custGeom>
          <a:blipFill>
            <a:blip r:embed="rId5"/>
            <a:stretch>
              <a:fillRect l="0" t="0" r="0" b="0"/>
            </a:stretch>
          </a:blipFill>
        </p:spPr>
      </p:sp>
      <p:sp>
        <p:nvSpPr>
          <p:cNvPr name="TextBox 28" id="28"/>
          <p:cNvSpPr txBox="true"/>
          <p:nvPr/>
        </p:nvSpPr>
        <p:spPr>
          <a:xfrm rot="0">
            <a:off x="10241668" y="3621878"/>
            <a:ext cx="6989948" cy="772845"/>
          </a:xfrm>
          <a:prstGeom prst="rect">
            <a:avLst/>
          </a:prstGeom>
        </p:spPr>
        <p:txBody>
          <a:bodyPr anchor="t" rtlCol="false" tIns="0" lIns="0" bIns="0" rIns="0">
            <a:spAutoFit/>
          </a:bodyPr>
          <a:lstStyle/>
          <a:p>
            <a:pPr algn="l">
              <a:lnSpc>
                <a:spcPts val="3079"/>
              </a:lnSpc>
            </a:pPr>
            <a:r>
              <a:rPr lang="en-US" sz="2199">
                <a:solidFill>
                  <a:srgbClr val="000000"/>
                </a:solidFill>
                <a:latin typeface="Roboto"/>
                <a:ea typeface="Roboto"/>
                <a:cs typeface="Roboto"/>
                <a:sym typeface="Roboto"/>
              </a:rPr>
              <a:t>Um herauszufinden ob unsere </a:t>
            </a:r>
            <a:r>
              <a:rPr lang="en-US" sz="2199">
                <a:solidFill>
                  <a:srgbClr val="004AAD"/>
                </a:solidFill>
                <a:latin typeface="Roboto"/>
                <a:ea typeface="Roboto"/>
                <a:cs typeface="Roboto"/>
                <a:sym typeface="Roboto"/>
              </a:rPr>
              <a:t>Aussage </a:t>
            </a:r>
            <a:r>
              <a:rPr lang="en-US" sz="2199">
                <a:solidFill>
                  <a:srgbClr val="00BF63"/>
                </a:solidFill>
                <a:latin typeface="Roboto"/>
                <a:ea typeface="Roboto"/>
                <a:cs typeface="Roboto"/>
                <a:sym typeface="Roboto"/>
              </a:rPr>
              <a:t>wahr </a:t>
            </a:r>
            <a:r>
              <a:rPr lang="en-US" sz="2199">
                <a:solidFill>
                  <a:srgbClr val="000000"/>
                </a:solidFill>
                <a:latin typeface="Roboto"/>
                <a:ea typeface="Roboto"/>
                <a:cs typeface="Roboto"/>
                <a:sym typeface="Roboto"/>
              </a:rPr>
              <a:t>oder </a:t>
            </a:r>
            <a:r>
              <a:rPr lang="en-US" sz="2199">
                <a:solidFill>
                  <a:srgbClr val="FF3131"/>
                </a:solidFill>
                <a:latin typeface="Roboto"/>
                <a:ea typeface="Roboto"/>
                <a:cs typeface="Roboto"/>
                <a:sym typeface="Roboto"/>
              </a:rPr>
              <a:t>falsch </a:t>
            </a:r>
            <a:r>
              <a:rPr lang="en-US" sz="2199">
                <a:solidFill>
                  <a:srgbClr val="000000"/>
                </a:solidFill>
                <a:latin typeface="Roboto"/>
                <a:ea typeface="Roboto"/>
                <a:cs typeface="Roboto"/>
                <a:sym typeface="Roboto"/>
              </a:rPr>
              <a:t>ist verwenden wir den “wenn - dann” Block:</a:t>
            </a:r>
          </a:p>
        </p:txBody>
      </p:sp>
      <p:sp>
        <p:nvSpPr>
          <p:cNvPr name="AutoShape 29" id="29"/>
          <p:cNvSpPr/>
          <p:nvPr/>
        </p:nvSpPr>
        <p:spPr>
          <a:xfrm>
            <a:off x="12104592" y="5213032"/>
            <a:ext cx="1388547" cy="363070"/>
          </a:xfrm>
          <a:prstGeom prst="line">
            <a:avLst/>
          </a:prstGeom>
          <a:ln cap="flat" w="38100">
            <a:solidFill>
              <a:srgbClr val="000000"/>
            </a:solidFill>
            <a:prstDash val="solid"/>
            <a:headEnd type="arrow" len="sm" w="med"/>
            <a:tailEnd type="none" len="sm" w="sm"/>
          </a:ln>
        </p:spPr>
      </p:sp>
      <p:sp>
        <p:nvSpPr>
          <p:cNvPr name="TextBox 30" id="30"/>
          <p:cNvSpPr txBox="true"/>
          <p:nvPr/>
        </p:nvSpPr>
        <p:spPr>
          <a:xfrm rot="0">
            <a:off x="13736642" y="4846836"/>
            <a:ext cx="2707326" cy="497890"/>
          </a:xfrm>
          <a:prstGeom prst="rect">
            <a:avLst/>
          </a:prstGeom>
        </p:spPr>
        <p:txBody>
          <a:bodyPr anchor="t" rtlCol="false" tIns="0" lIns="0" bIns="0" rIns="0">
            <a:spAutoFit/>
          </a:bodyPr>
          <a:lstStyle/>
          <a:p>
            <a:pPr algn="l">
              <a:lnSpc>
                <a:spcPts val="1960"/>
              </a:lnSpc>
            </a:pPr>
            <a:r>
              <a:rPr lang="en-US" sz="1400">
                <a:solidFill>
                  <a:srgbClr val="000000"/>
                </a:solidFill>
                <a:latin typeface="Roboto"/>
                <a:ea typeface="Roboto"/>
                <a:cs typeface="Roboto"/>
                <a:sym typeface="Roboto"/>
              </a:rPr>
              <a:t>Hier können wir unsere “zackige” Aussage rein-klicken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368896" y="5125138"/>
            <a:ext cx="4288090" cy="4100486"/>
          </a:xfrm>
          <a:custGeom>
            <a:avLst/>
            <a:gdLst/>
            <a:ahLst/>
            <a:cxnLst/>
            <a:rect r="r" b="b" t="t" l="l"/>
            <a:pathLst>
              <a:path h="4100486" w="4288090">
                <a:moveTo>
                  <a:pt x="0" y="0"/>
                </a:moveTo>
                <a:lnTo>
                  <a:pt x="4288090" y="0"/>
                </a:lnTo>
                <a:lnTo>
                  <a:pt x="4288090" y="4100486"/>
                </a:lnTo>
                <a:lnTo>
                  <a:pt x="0" y="4100486"/>
                </a:lnTo>
                <a:lnTo>
                  <a:pt x="0" y="0"/>
                </a:lnTo>
                <a:close/>
              </a:path>
            </a:pathLst>
          </a:custGeom>
          <a:blipFill>
            <a:blip r:embed="rId2"/>
            <a:stretch>
              <a:fillRect l="0" t="0" r="0" b="0"/>
            </a:stretch>
          </a:blipFill>
        </p:spPr>
      </p:sp>
      <p:sp>
        <p:nvSpPr>
          <p:cNvPr name="AutoShape 3" id="3"/>
          <p:cNvSpPr/>
          <p:nvPr/>
        </p:nvSpPr>
        <p:spPr>
          <a:xfrm flipV="true">
            <a:off x="14625800" y="5248087"/>
            <a:ext cx="385823" cy="117004"/>
          </a:xfrm>
          <a:prstGeom prst="line">
            <a:avLst/>
          </a:prstGeom>
          <a:ln cap="flat" w="47625">
            <a:solidFill>
              <a:srgbClr val="000000"/>
            </a:solidFill>
            <a:prstDash val="solid"/>
            <a:headEnd type="arrow" len="sm" w="med"/>
            <a:tailEnd type="none" len="sm" w="sm"/>
          </a:ln>
        </p:spPr>
      </p:sp>
      <p:sp>
        <p:nvSpPr>
          <p:cNvPr name="TextBox 4" id="4"/>
          <p:cNvSpPr txBox="true"/>
          <p:nvPr/>
        </p:nvSpPr>
        <p:spPr>
          <a:xfrm rot="0">
            <a:off x="10358463" y="4457244"/>
            <a:ext cx="7449202" cy="334414"/>
          </a:xfrm>
          <a:prstGeom prst="rect">
            <a:avLst/>
          </a:prstGeom>
        </p:spPr>
        <p:txBody>
          <a:bodyPr anchor="t" rtlCol="false" tIns="0" lIns="0" bIns="0" rIns="0">
            <a:spAutoFit/>
          </a:bodyPr>
          <a:lstStyle/>
          <a:p>
            <a:pPr algn="l">
              <a:lnSpc>
                <a:spcPts val="2634"/>
              </a:lnSpc>
            </a:pPr>
            <a:r>
              <a:rPr lang="en-US" sz="1881" b="true">
                <a:solidFill>
                  <a:srgbClr val="000000"/>
                </a:solidFill>
                <a:latin typeface="Roboto Bold"/>
                <a:ea typeface="Roboto Bold"/>
                <a:cs typeface="Roboto Bold"/>
                <a:sym typeface="Roboto Bold"/>
              </a:rPr>
              <a:t>Beispiel: Der “A” Knopf ist gedrückt</a:t>
            </a:r>
          </a:p>
        </p:txBody>
      </p:sp>
      <p:sp>
        <p:nvSpPr>
          <p:cNvPr name="AutoShape 5" id="5"/>
          <p:cNvSpPr/>
          <p:nvPr/>
        </p:nvSpPr>
        <p:spPr>
          <a:xfrm>
            <a:off x="14632426" y="6327447"/>
            <a:ext cx="321747" cy="13625"/>
          </a:xfrm>
          <a:prstGeom prst="line">
            <a:avLst/>
          </a:prstGeom>
          <a:ln cap="flat" w="47625">
            <a:solidFill>
              <a:srgbClr val="000000"/>
            </a:solidFill>
            <a:prstDash val="solid"/>
            <a:headEnd type="arrow" len="sm" w="med"/>
            <a:tailEnd type="none" len="sm" w="sm"/>
          </a:ln>
        </p:spPr>
      </p:sp>
      <p:sp>
        <p:nvSpPr>
          <p:cNvPr name="Freeform 6" id="6"/>
          <p:cNvSpPr/>
          <p:nvPr/>
        </p:nvSpPr>
        <p:spPr>
          <a:xfrm flipH="false" flipV="true" rot="-1227687">
            <a:off x="12101259" y="6806083"/>
            <a:ext cx="1618389" cy="2371265"/>
          </a:xfrm>
          <a:custGeom>
            <a:avLst/>
            <a:gdLst/>
            <a:ahLst/>
            <a:cxnLst/>
            <a:rect r="r" b="b" t="t" l="l"/>
            <a:pathLst>
              <a:path h="2371265" w="1618389">
                <a:moveTo>
                  <a:pt x="0" y="2371266"/>
                </a:moveTo>
                <a:lnTo>
                  <a:pt x="1618389" y="2371266"/>
                </a:lnTo>
                <a:lnTo>
                  <a:pt x="1618389" y="0"/>
                </a:lnTo>
                <a:lnTo>
                  <a:pt x="0" y="0"/>
                </a:lnTo>
                <a:lnTo>
                  <a:pt x="0" y="237126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8659051">
            <a:off x="13524749" y="5590200"/>
            <a:ext cx="1002648" cy="649215"/>
          </a:xfrm>
          <a:custGeom>
            <a:avLst/>
            <a:gdLst/>
            <a:ahLst/>
            <a:cxnLst/>
            <a:rect r="r" b="b" t="t" l="l"/>
            <a:pathLst>
              <a:path h="649215" w="1002648">
                <a:moveTo>
                  <a:pt x="0" y="0"/>
                </a:moveTo>
                <a:lnTo>
                  <a:pt x="1002648" y="0"/>
                </a:lnTo>
                <a:lnTo>
                  <a:pt x="1002648" y="649214"/>
                </a:lnTo>
                <a:lnTo>
                  <a:pt x="0" y="64921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13833571" y="7338028"/>
            <a:ext cx="1207754" cy="323617"/>
          </a:xfrm>
          <a:prstGeom prst="line">
            <a:avLst/>
          </a:prstGeom>
          <a:ln cap="flat" w="47625">
            <a:solidFill>
              <a:srgbClr val="000000"/>
            </a:solidFill>
            <a:prstDash val="solid"/>
            <a:headEnd type="arrow" len="sm" w="med"/>
            <a:tailEnd type="none" len="sm" w="sm"/>
          </a:ln>
        </p:spPr>
      </p:sp>
      <p:sp>
        <p:nvSpPr>
          <p:cNvPr name="TextBox 9" id="9"/>
          <p:cNvSpPr txBox="true"/>
          <p:nvPr/>
        </p:nvSpPr>
        <p:spPr>
          <a:xfrm rot="0">
            <a:off x="15083132" y="4744033"/>
            <a:ext cx="2666199" cy="960484"/>
          </a:xfrm>
          <a:prstGeom prst="rect">
            <a:avLst/>
          </a:prstGeom>
        </p:spPr>
        <p:txBody>
          <a:bodyPr anchor="t" rtlCol="false" tIns="0" lIns="0" bIns="0" rIns="0">
            <a:spAutoFit/>
          </a:bodyPr>
          <a:lstStyle/>
          <a:p>
            <a:pPr algn="l">
              <a:lnSpc>
                <a:spcPts val="2528"/>
              </a:lnSpc>
            </a:pPr>
            <a:r>
              <a:rPr lang="en-US" sz="1806" b="true">
                <a:solidFill>
                  <a:srgbClr val="000000"/>
                </a:solidFill>
                <a:latin typeface="Roboto Bold"/>
                <a:ea typeface="Roboto Bold"/>
                <a:cs typeface="Roboto Bold"/>
                <a:sym typeface="Roboto Bold"/>
              </a:rPr>
              <a:t>Falsch: </a:t>
            </a:r>
            <a:r>
              <a:rPr lang="en-US" sz="1806">
                <a:solidFill>
                  <a:srgbClr val="000000"/>
                </a:solidFill>
                <a:latin typeface="Roboto"/>
                <a:ea typeface="Roboto"/>
                <a:cs typeface="Roboto"/>
                <a:sym typeface="Roboto"/>
              </a:rPr>
              <a:t>nur A gedrückt, es geht mit der nächsten Bedingung weiter</a:t>
            </a:r>
          </a:p>
        </p:txBody>
      </p:sp>
      <p:sp>
        <p:nvSpPr>
          <p:cNvPr name="TextBox 10" id="10"/>
          <p:cNvSpPr txBox="true"/>
          <p:nvPr/>
        </p:nvSpPr>
        <p:spPr>
          <a:xfrm rot="0">
            <a:off x="15083132" y="5934197"/>
            <a:ext cx="2666199" cy="1280006"/>
          </a:xfrm>
          <a:prstGeom prst="rect">
            <a:avLst/>
          </a:prstGeom>
        </p:spPr>
        <p:txBody>
          <a:bodyPr anchor="t" rtlCol="false" tIns="0" lIns="0" bIns="0" rIns="0">
            <a:spAutoFit/>
          </a:bodyPr>
          <a:lstStyle/>
          <a:p>
            <a:pPr algn="l">
              <a:lnSpc>
                <a:spcPts val="2528"/>
              </a:lnSpc>
            </a:pPr>
            <a:r>
              <a:rPr lang="en-US" sz="1806" b="true">
                <a:solidFill>
                  <a:srgbClr val="000000"/>
                </a:solidFill>
                <a:latin typeface="Roboto Bold"/>
                <a:ea typeface="Roboto Bold"/>
                <a:cs typeface="Roboto Bold"/>
                <a:sym typeface="Roboto Bold"/>
              </a:rPr>
              <a:t>Richtig:</a:t>
            </a:r>
            <a:r>
              <a:rPr lang="en-US" sz="1806">
                <a:solidFill>
                  <a:srgbClr val="000000"/>
                </a:solidFill>
                <a:latin typeface="Roboto"/>
                <a:ea typeface="Roboto"/>
                <a:cs typeface="Roboto"/>
                <a:sym typeface="Roboto"/>
              </a:rPr>
              <a:t> A ist gedrückt! </a:t>
            </a:r>
          </a:p>
          <a:p>
            <a:pPr algn="l">
              <a:lnSpc>
                <a:spcPts val="2528"/>
              </a:lnSpc>
            </a:pPr>
            <a:r>
              <a:rPr lang="en-US" sz="1806">
                <a:solidFill>
                  <a:srgbClr val="000000"/>
                </a:solidFill>
                <a:latin typeface="Roboto"/>
                <a:ea typeface="Roboto"/>
                <a:cs typeface="Roboto"/>
                <a:sym typeface="Roboto"/>
              </a:rPr>
              <a:t>Jetzt wird alles übersprungen und es geht ganz unten weiter!</a:t>
            </a:r>
          </a:p>
        </p:txBody>
      </p:sp>
      <p:sp>
        <p:nvSpPr>
          <p:cNvPr name="TextBox 11" id="11"/>
          <p:cNvSpPr txBox="true"/>
          <p:nvPr/>
        </p:nvSpPr>
        <p:spPr>
          <a:xfrm rot="0">
            <a:off x="15147873" y="7472419"/>
            <a:ext cx="2666199" cy="630294"/>
          </a:xfrm>
          <a:prstGeom prst="rect">
            <a:avLst/>
          </a:prstGeom>
        </p:spPr>
        <p:txBody>
          <a:bodyPr anchor="t" rtlCol="false" tIns="0" lIns="0" bIns="0" rIns="0">
            <a:spAutoFit/>
          </a:bodyPr>
          <a:lstStyle/>
          <a:p>
            <a:pPr algn="l">
              <a:lnSpc>
                <a:spcPts val="2528"/>
              </a:lnSpc>
            </a:pPr>
            <a:r>
              <a:rPr lang="en-US" sz="1806" b="true">
                <a:solidFill>
                  <a:srgbClr val="000000"/>
                </a:solidFill>
                <a:latin typeface="Roboto Bold"/>
                <a:ea typeface="Roboto Bold"/>
                <a:cs typeface="Roboto Bold"/>
                <a:sym typeface="Roboto Bold"/>
              </a:rPr>
              <a:t>Achtung: Wird nicht geprüft!!!</a:t>
            </a:r>
          </a:p>
        </p:txBody>
      </p:sp>
      <p:sp>
        <p:nvSpPr>
          <p:cNvPr name="TextBox 12" id="12"/>
          <p:cNvSpPr txBox="true"/>
          <p:nvPr/>
        </p:nvSpPr>
        <p:spPr>
          <a:xfrm rot="0">
            <a:off x="10448212" y="9337795"/>
            <a:ext cx="5347408" cy="321323"/>
          </a:xfrm>
          <a:prstGeom prst="rect">
            <a:avLst/>
          </a:prstGeom>
        </p:spPr>
        <p:txBody>
          <a:bodyPr anchor="t" rtlCol="false" tIns="0" lIns="0" bIns="0" rIns="0">
            <a:spAutoFit/>
          </a:bodyPr>
          <a:lstStyle/>
          <a:p>
            <a:pPr algn="l">
              <a:lnSpc>
                <a:spcPts val="2528"/>
              </a:lnSpc>
            </a:pPr>
            <a:r>
              <a:rPr lang="en-US" sz="1806">
                <a:solidFill>
                  <a:srgbClr val="000000"/>
                </a:solidFill>
                <a:latin typeface="Roboto"/>
                <a:ea typeface="Roboto"/>
                <a:cs typeface="Roboto"/>
                <a:sym typeface="Roboto"/>
              </a:rPr>
              <a:t>Jetzt werden die nächsten Befehle ausgeführt.</a:t>
            </a:r>
          </a:p>
        </p:txBody>
      </p:sp>
      <p:sp>
        <p:nvSpPr>
          <p:cNvPr name="Freeform 13" id="13"/>
          <p:cNvSpPr/>
          <p:nvPr/>
        </p:nvSpPr>
        <p:spPr>
          <a:xfrm flipH="false" flipV="false" rot="0">
            <a:off x="1614005" y="3456198"/>
            <a:ext cx="4294323" cy="4106446"/>
          </a:xfrm>
          <a:custGeom>
            <a:avLst/>
            <a:gdLst/>
            <a:ahLst/>
            <a:cxnLst/>
            <a:rect r="r" b="b" t="t" l="l"/>
            <a:pathLst>
              <a:path h="4106446" w="4294323">
                <a:moveTo>
                  <a:pt x="0" y="0"/>
                </a:moveTo>
                <a:lnTo>
                  <a:pt x="4294322" y="0"/>
                </a:lnTo>
                <a:lnTo>
                  <a:pt x="4294322" y="4106446"/>
                </a:lnTo>
                <a:lnTo>
                  <a:pt x="0" y="4106446"/>
                </a:lnTo>
                <a:lnTo>
                  <a:pt x="0" y="0"/>
                </a:lnTo>
                <a:close/>
              </a:path>
            </a:pathLst>
          </a:custGeom>
          <a:blipFill>
            <a:blip r:embed="rId2"/>
            <a:stretch>
              <a:fillRect l="0" t="0" r="0" b="0"/>
            </a:stretch>
          </a:blipFill>
        </p:spPr>
      </p:sp>
      <p:sp>
        <p:nvSpPr>
          <p:cNvPr name="AutoShape 14" id="14"/>
          <p:cNvSpPr/>
          <p:nvPr/>
        </p:nvSpPr>
        <p:spPr>
          <a:xfrm>
            <a:off x="5788320" y="6529293"/>
            <a:ext cx="362821" cy="195738"/>
          </a:xfrm>
          <a:prstGeom prst="line">
            <a:avLst/>
          </a:prstGeom>
          <a:ln cap="flat" w="47625">
            <a:solidFill>
              <a:srgbClr val="000000"/>
            </a:solidFill>
            <a:prstDash val="solid"/>
            <a:headEnd type="arrow" len="sm" w="med"/>
            <a:tailEnd type="none" len="sm" w="sm"/>
          </a:ln>
        </p:spPr>
      </p:sp>
      <p:sp>
        <p:nvSpPr>
          <p:cNvPr name="TextBox 15" id="15"/>
          <p:cNvSpPr txBox="true"/>
          <p:nvPr/>
        </p:nvSpPr>
        <p:spPr>
          <a:xfrm rot="0">
            <a:off x="6007517" y="3465714"/>
            <a:ext cx="3246046" cy="2516108"/>
          </a:xfrm>
          <a:prstGeom prst="rect">
            <a:avLst/>
          </a:prstGeom>
        </p:spPr>
        <p:txBody>
          <a:bodyPr anchor="t" rtlCol="false" tIns="0" lIns="0" bIns="0" rIns="0">
            <a:spAutoFit/>
          </a:bodyPr>
          <a:lstStyle/>
          <a:p>
            <a:pPr algn="l">
              <a:lnSpc>
                <a:spcPts val="2520"/>
              </a:lnSpc>
            </a:pPr>
            <a:r>
              <a:rPr lang="en-US" sz="1800">
                <a:solidFill>
                  <a:srgbClr val="000000"/>
                </a:solidFill>
                <a:latin typeface="Roboto"/>
                <a:ea typeface="Roboto"/>
                <a:cs typeface="Roboto"/>
                <a:sym typeface="Roboto"/>
              </a:rPr>
              <a:t>So können wir eine Überprüfung nach der Anderen machen:</a:t>
            </a:r>
          </a:p>
          <a:p>
            <a:pPr algn="l">
              <a:lnSpc>
                <a:spcPts val="2520"/>
              </a:lnSpc>
            </a:pPr>
          </a:p>
          <a:p>
            <a:pPr algn="l" marL="388620" indent="-194310" lvl="1">
              <a:lnSpc>
                <a:spcPts val="2520"/>
              </a:lnSpc>
              <a:buFont typeface="Arial"/>
              <a:buChar char="•"/>
            </a:pPr>
            <a:r>
              <a:rPr lang="en-US" sz="1800">
                <a:solidFill>
                  <a:srgbClr val="000000"/>
                </a:solidFill>
                <a:latin typeface="Roboto"/>
                <a:ea typeface="Roboto"/>
                <a:cs typeface="Roboto"/>
                <a:sym typeface="Roboto"/>
              </a:rPr>
              <a:t>Ist A+B gedrückt?</a:t>
            </a:r>
          </a:p>
          <a:p>
            <a:pPr algn="l" marL="388620" indent="-194310" lvl="1">
              <a:lnSpc>
                <a:spcPts val="2520"/>
              </a:lnSpc>
              <a:buFont typeface="Arial"/>
              <a:buChar char="•"/>
            </a:pPr>
            <a:r>
              <a:rPr lang="en-US" sz="1800">
                <a:solidFill>
                  <a:srgbClr val="000000"/>
                </a:solidFill>
                <a:latin typeface="Roboto"/>
                <a:ea typeface="Roboto"/>
                <a:cs typeface="Roboto"/>
                <a:sym typeface="Roboto"/>
              </a:rPr>
              <a:t>Ist A gedrückt?</a:t>
            </a:r>
          </a:p>
          <a:p>
            <a:pPr algn="l" marL="388620" indent="-194310" lvl="1">
              <a:lnSpc>
                <a:spcPts val="2520"/>
              </a:lnSpc>
              <a:buFont typeface="Arial"/>
              <a:buChar char="•"/>
            </a:pPr>
            <a:r>
              <a:rPr lang="en-US" sz="1800">
                <a:solidFill>
                  <a:srgbClr val="000000"/>
                </a:solidFill>
                <a:latin typeface="Roboto"/>
                <a:ea typeface="Roboto"/>
                <a:cs typeface="Roboto"/>
                <a:sym typeface="Roboto"/>
              </a:rPr>
              <a:t>Ist B gedrückt?</a:t>
            </a:r>
          </a:p>
          <a:p>
            <a:pPr algn="l" marL="388620" indent="-194310" lvl="1">
              <a:lnSpc>
                <a:spcPts val="2520"/>
              </a:lnSpc>
              <a:buFont typeface="Arial"/>
              <a:buChar char="•"/>
            </a:pPr>
            <a:r>
              <a:rPr lang="en-US" sz="1800">
                <a:solidFill>
                  <a:srgbClr val="000000"/>
                </a:solidFill>
                <a:latin typeface="Roboto"/>
                <a:ea typeface="Roboto"/>
                <a:cs typeface="Roboto"/>
                <a:sym typeface="Roboto"/>
              </a:rPr>
              <a:t>Ansonsten (nichts von den Fragen oben trifft zu)</a:t>
            </a:r>
          </a:p>
        </p:txBody>
      </p:sp>
      <p:sp>
        <p:nvSpPr>
          <p:cNvPr name="TextBox 16" id="16"/>
          <p:cNvSpPr txBox="true"/>
          <p:nvPr/>
        </p:nvSpPr>
        <p:spPr>
          <a:xfrm rot="0">
            <a:off x="10358463" y="2363101"/>
            <a:ext cx="6622633" cy="1768723"/>
          </a:xfrm>
          <a:prstGeom prst="rect">
            <a:avLst/>
          </a:prstGeom>
        </p:spPr>
        <p:txBody>
          <a:bodyPr anchor="t" rtlCol="false" tIns="0" lIns="0" bIns="0" rIns="0">
            <a:spAutoFit/>
          </a:bodyPr>
          <a:lstStyle/>
          <a:p>
            <a:pPr algn="l">
              <a:lnSpc>
                <a:spcPts val="2800"/>
              </a:lnSpc>
            </a:pPr>
            <a:r>
              <a:rPr lang="en-US" sz="2000" b="true">
                <a:solidFill>
                  <a:srgbClr val="000000"/>
                </a:solidFill>
                <a:latin typeface="Roboto Bold"/>
                <a:ea typeface="Roboto Bold"/>
                <a:cs typeface="Roboto Bold"/>
                <a:sym typeface="Roboto Bold"/>
              </a:rPr>
              <a:t>WICHTIG:</a:t>
            </a:r>
          </a:p>
          <a:p>
            <a:pPr algn="l">
              <a:lnSpc>
                <a:spcPts val="2800"/>
              </a:lnSpc>
            </a:pPr>
            <a:r>
              <a:rPr lang="en-US" sz="2000">
                <a:solidFill>
                  <a:srgbClr val="000000"/>
                </a:solidFill>
                <a:latin typeface="Roboto"/>
                <a:ea typeface="Roboto"/>
                <a:cs typeface="Roboto"/>
                <a:sym typeface="Roboto"/>
              </a:rPr>
              <a:t>Sobald eine Bedingung “wahr” gemeldet wird (z.B. “A” Knopf ist gedrückt) dann werden die Befehle in dieser Klammer ausgefürt. Dann geht es aber gleich an das Ende weiter - keine weiteren Bedingungen werden überprüft!!!</a:t>
            </a:r>
          </a:p>
        </p:txBody>
      </p:sp>
      <p:sp>
        <p:nvSpPr>
          <p:cNvPr name="TextBox 17" id="17"/>
          <p:cNvSpPr txBox="true"/>
          <p:nvPr/>
        </p:nvSpPr>
        <p:spPr>
          <a:xfrm rot="0">
            <a:off x="6220692" y="6410374"/>
            <a:ext cx="2718465" cy="1038042"/>
          </a:xfrm>
          <a:prstGeom prst="rect">
            <a:avLst/>
          </a:prstGeom>
        </p:spPr>
        <p:txBody>
          <a:bodyPr anchor="t" rtlCol="false" tIns="0" lIns="0" bIns="0" rIns="0">
            <a:spAutoFit/>
          </a:bodyPr>
          <a:lstStyle/>
          <a:p>
            <a:pPr algn="l">
              <a:lnSpc>
                <a:spcPts val="2088"/>
              </a:lnSpc>
            </a:pPr>
            <a:r>
              <a:rPr lang="en-US" sz="1800">
                <a:solidFill>
                  <a:srgbClr val="000000"/>
                </a:solidFill>
                <a:latin typeface="Roboto"/>
                <a:ea typeface="Roboto"/>
                <a:cs typeface="Roboto"/>
                <a:sym typeface="Roboto"/>
              </a:rPr>
              <a:t>Wenn wir auf das “-” Symbol drücken dann wird diese Überprüfung gelöscht.</a:t>
            </a:r>
          </a:p>
        </p:txBody>
      </p:sp>
      <p:sp>
        <p:nvSpPr>
          <p:cNvPr name="Freeform 18" id="18"/>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7"/>
            <a:stretch>
              <a:fillRect l="0" t="0" r="0" b="0"/>
            </a:stretch>
          </a:blipFill>
        </p:spPr>
      </p:sp>
      <p:sp>
        <p:nvSpPr>
          <p:cNvPr name="Freeform 19" id="19"/>
          <p:cNvSpPr/>
          <p:nvPr/>
        </p:nvSpPr>
        <p:spPr>
          <a:xfrm flipH="false" flipV="false" rot="0">
            <a:off x="15147873" y="38226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8"/>
            <a:stretch>
              <a:fillRect l="0" t="-27533" r="0" b="0"/>
            </a:stretch>
          </a:blipFill>
        </p:spPr>
      </p:sp>
      <p:sp>
        <p:nvSpPr>
          <p:cNvPr name="TextBox 20" id="20"/>
          <p:cNvSpPr txBox="true"/>
          <p:nvPr/>
        </p:nvSpPr>
        <p:spPr>
          <a:xfrm rot="0">
            <a:off x="6850223" y="375518"/>
            <a:ext cx="4038407"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Logik</a:t>
            </a:r>
          </a:p>
          <a:p>
            <a:pPr algn="ctr">
              <a:lnSpc>
                <a:spcPts val="3359"/>
              </a:lnSpc>
              <a:spcBef>
                <a:spcPct val="0"/>
              </a:spcBef>
            </a:pPr>
            <a:r>
              <a:rPr lang="en-US" sz="2400">
                <a:solidFill>
                  <a:srgbClr val="000000"/>
                </a:solidFill>
                <a:latin typeface="Gagalin"/>
                <a:ea typeface="Gagalin"/>
                <a:cs typeface="Gagalin"/>
                <a:sym typeface="Gagalin"/>
              </a:rPr>
              <a:t>Schwere Entscheidungen</a:t>
            </a:r>
          </a:p>
        </p:txBody>
      </p:sp>
      <p:sp>
        <p:nvSpPr>
          <p:cNvPr name="TextBox 21" id="21"/>
          <p:cNvSpPr txBox="true"/>
          <p:nvPr/>
        </p:nvSpPr>
        <p:spPr>
          <a:xfrm rot="0">
            <a:off x="1614005" y="2363101"/>
            <a:ext cx="3500082" cy="402069"/>
          </a:xfrm>
          <a:prstGeom prst="rect">
            <a:avLst/>
          </a:prstGeom>
        </p:spPr>
        <p:txBody>
          <a:bodyPr anchor="t" rtlCol="false" tIns="0" lIns="0" bIns="0" rIns="0">
            <a:spAutoFit/>
          </a:bodyPr>
          <a:lstStyle/>
          <a:p>
            <a:pPr algn="ctr">
              <a:lnSpc>
                <a:spcPts val="3220"/>
              </a:lnSpc>
              <a:spcBef>
                <a:spcPct val="0"/>
              </a:spcBef>
            </a:pPr>
            <a:r>
              <a:rPr lang="en-US" b="true" sz="2300">
                <a:solidFill>
                  <a:srgbClr val="000000"/>
                </a:solidFill>
                <a:latin typeface="Roboto Bold"/>
                <a:ea typeface="Roboto Bold"/>
                <a:cs typeface="Roboto Bold"/>
                <a:sym typeface="Roboto Bold"/>
              </a:rPr>
              <a:t>Mehrere Aussagen prüfen:</a:t>
            </a:r>
          </a:p>
        </p:txBody>
      </p:sp>
      <p:sp>
        <p:nvSpPr>
          <p:cNvPr name="TextBox 22" id="22"/>
          <p:cNvSpPr txBox="true"/>
          <p:nvPr/>
        </p:nvSpPr>
        <p:spPr>
          <a:xfrm rot="0">
            <a:off x="1614005" y="2825692"/>
            <a:ext cx="7325153" cy="316181"/>
          </a:xfrm>
          <a:prstGeom prst="rect">
            <a:avLst/>
          </a:prstGeom>
        </p:spPr>
        <p:txBody>
          <a:bodyPr anchor="t" rtlCol="false" tIns="0" lIns="0" bIns="0" rIns="0">
            <a:spAutoFit/>
          </a:bodyPr>
          <a:lstStyle/>
          <a:p>
            <a:pPr algn="l">
              <a:lnSpc>
                <a:spcPts val="2519"/>
              </a:lnSpc>
            </a:pPr>
            <a:r>
              <a:rPr lang="en-US" sz="1799">
                <a:solidFill>
                  <a:srgbClr val="000000"/>
                </a:solidFill>
                <a:latin typeface="Roboto"/>
                <a:ea typeface="Roboto"/>
                <a:cs typeface="Roboto"/>
                <a:sym typeface="Roboto"/>
              </a:rPr>
              <a:t>Mit dem “+” Knopf können wir beliebig viele weiter Prüfungen anhängen:</a:t>
            </a:r>
          </a:p>
        </p:txBody>
      </p:sp>
      <p:sp>
        <p:nvSpPr>
          <p:cNvPr name="TextBox 23" id="23"/>
          <p:cNvSpPr txBox="true"/>
          <p:nvPr/>
        </p:nvSpPr>
        <p:spPr>
          <a:xfrm rot="0">
            <a:off x="1614005" y="7829344"/>
            <a:ext cx="6713251" cy="1311960"/>
          </a:xfrm>
          <a:prstGeom prst="rect">
            <a:avLst/>
          </a:prstGeom>
        </p:spPr>
        <p:txBody>
          <a:bodyPr anchor="t" rtlCol="false" tIns="0" lIns="0" bIns="0" rIns="0">
            <a:spAutoFit/>
          </a:bodyPr>
          <a:lstStyle/>
          <a:p>
            <a:pPr algn="l">
              <a:lnSpc>
                <a:spcPts val="2519"/>
              </a:lnSpc>
            </a:pPr>
            <a:r>
              <a:rPr lang="en-US" sz="1799" b="true">
                <a:solidFill>
                  <a:srgbClr val="000000"/>
                </a:solidFill>
                <a:latin typeface="Roboto Bold"/>
                <a:ea typeface="Roboto Bold"/>
                <a:cs typeface="Roboto Bold"/>
                <a:sym typeface="Roboto Bold"/>
              </a:rPr>
              <a:t>ansonsten:</a:t>
            </a:r>
          </a:p>
          <a:p>
            <a:pPr algn="l">
              <a:lnSpc>
                <a:spcPts val="1960"/>
              </a:lnSpc>
            </a:pPr>
            <a:r>
              <a:rPr lang="en-US" sz="1400">
                <a:solidFill>
                  <a:srgbClr val="000000"/>
                </a:solidFill>
                <a:latin typeface="Roboto"/>
                <a:ea typeface="Roboto"/>
                <a:cs typeface="Roboto"/>
                <a:sym typeface="Roboto"/>
              </a:rPr>
              <a:t>Bei einem “wenn - dann” Block können wir am Ende einen “ansonsten” Teil anhängen. Alle Blöcke in diesem Teil werden ausgeführt wenn </a:t>
            </a:r>
            <a:r>
              <a:rPr lang="en-US" sz="1400" b="true">
                <a:solidFill>
                  <a:srgbClr val="000000"/>
                </a:solidFill>
                <a:latin typeface="Roboto Bold"/>
                <a:ea typeface="Roboto Bold"/>
                <a:cs typeface="Roboto Bold"/>
                <a:sym typeface="Roboto Bold"/>
              </a:rPr>
              <a:t>KEINE </a:t>
            </a:r>
            <a:r>
              <a:rPr lang="en-US" sz="1400">
                <a:solidFill>
                  <a:srgbClr val="000000"/>
                </a:solidFill>
                <a:latin typeface="Roboto"/>
                <a:ea typeface="Roboto"/>
                <a:cs typeface="Roboto"/>
                <a:sym typeface="Roboto"/>
              </a:rPr>
              <a:t>der Überprüfungen davor als “wahr” entschieden wurden.</a:t>
            </a:r>
          </a:p>
          <a:p>
            <a:pPr algn="l">
              <a:lnSpc>
                <a:spcPts val="1960"/>
              </a:lnSpc>
            </a:pPr>
            <a:r>
              <a:rPr lang="en-US" sz="1400">
                <a:solidFill>
                  <a:srgbClr val="000000"/>
                </a:solidFill>
                <a:latin typeface="Roboto"/>
                <a:ea typeface="Roboto"/>
                <a:cs typeface="Roboto"/>
                <a:sym typeface="Roboto"/>
              </a:rPr>
              <a:t>Dieser Block ist optional und kann gelöscht werden wenn er nicht gebraucht wird.</a:t>
            </a:r>
          </a:p>
        </p:txBody>
      </p:sp>
      <p:sp>
        <p:nvSpPr>
          <p:cNvPr name="Freeform 24" id="24"/>
          <p:cNvSpPr/>
          <p:nvPr/>
        </p:nvSpPr>
        <p:spPr>
          <a:xfrm flipH="false" flipV="false" rot="-8960982">
            <a:off x="954262" y="6438961"/>
            <a:ext cx="941883" cy="1380048"/>
          </a:xfrm>
          <a:custGeom>
            <a:avLst/>
            <a:gdLst/>
            <a:ahLst/>
            <a:cxnLst/>
            <a:rect r="r" b="b" t="t" l="l"/>
            <a:pathLst>
              <a:path h="1380048" w="941883">
                <a:moveTo>
                  <a:pt x="0" y="0"/>
                </a:moveTo>
                <a:lnTo>
                  <a:pt x="941883" y="0"/>
                </a:lnTo>
                <a:lnTo>
                  <a:pt x="941883" y="1380048"/>
                </a:lnTo>
                <a:lnTo>
                  <a:pt x="0" y="138004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25" id="25"/>
          <p:cNvSpPr/>
          <p:nvPr/>
        </p:nvSpPr>
        <p:spPr>
          <a:xfrm>
            <a:off x="5788320" y="5676050"/>
            <a:ext cx="432373" cy="1048980"/>
          </a:xfrm>
          <a:prstGeom prst="line">
            <a:avLst/>
          </a:prstGeom>
          <a:ln cap="flat" w="47625">
            <a:solidFill>
              <a:srgbClr val="000000"/>
            </a:solidFill>
            <a:prstDash val="solid"/>
            <a:headEnd type="arrow" len="sm" w="med"/>
            <a:tailEnd type="none" len="sm" w="sm"/>
          </a:ln>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47873" y="38226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0">
            <a:off x="840945" y="2126532"/>
            <a:ext cx="3081506" cy="6849988"/>
          </a:xfrm>
          <a:custGeom>
            <a:avLst/>
            <a:gdLst/>
            <a:ahLst/>
            <a:cxnLst/>
            <a:rect r="r" b="b" t="t" l="l"/>
            <a:pathLst>
              <a:path h="6849988" w="3081506">
                <a:moveTo>
                  <a:pt x="0" y="0"/>
                </a:moveTo>
                <a:lnTo>
                  <a:pt x="3081506" y="0"/>
                </a:lnTo>
                <a:lnTo>
                  <a:pt x="3081506" y="6849988"/>
                </a:lnTo>
                <a:lnTo>
                  <a:pt x="0" y="6849988"/>
                </a:lnTo>
                <a:lnTo>
                  <a:pt x="0" y="0"/>
                </a:lnTo>
                <a:close/>
              </a:path>
            </a:pathLst>
          </a:custGeom>
          <a:blipFill>
            <a:blip r:embed="rId4"/>
            <a:stretch>
              <a:fillRect l="0" t="0" r="-7256" b="0"/>
            </a:stretch>
          </a:blipFill>
        </p:spPr>
      </p:sp>
      <p:sp>
        <p:nvSpPr>
          <p:cNvPr name="Freeform 5" id="5"/>
          <p:cNvSpPr/>
          <p:nvPr/>
        </p:nvSpPr>
        <p:spPr>
          <a:xfrm flipH="false" flipV="false" rot="0">
            <a:off x="7103408" y="3056543"/>
            <a:ext cx="5192900" cy="3634197"/>
          </a:xfrm>
          <a:custGeom>
            <a:avLst/>
            <a:gdLst/>
            <a:ahLst/>
            <a:cxnLst/>
            <a:rect r="r" b="b" t="t" l="l"/>
            <a:pathLst>
              <a:path h="3634197" w="5192900">
                <a:moveTo>
                  <a:pt x="0" y="0"/>
                </a:moveTo>
                <a:lnTo>
                  <a:pt x="5192900" y="0"/>
                </a:lnTo>
                <a:lnTo>
                  <a:pt x="5192900" y="3634196"/>
                </a:lnTo>
                <a:lnTo>
                  <a:pt x="0" y="3634196"/>
                </a:lnTo>
                <a:lnTo>
                  <a:pt x="0" y="0"/>
                </a:lnTo>
                <a:close/>
              </a:path>
            </a:pathLst>
          </a:custGeom>
          <a:blipFill>
            <a:blip r:embed="rId5"/>
            <a:stretch>
              <a:fillRect l="0" t="0" r="0" b="0"/>
            </a:stretch>
          </a:blipFill>
        </p:spPr>
      </p:sp>
      <p:sp>
        <p:nvSpPr>
          <p:cNvPr name="Freeform 6" id="6"/>
          <p:cNvSpPr/>
          <p:nvPr/>
        </p:nvSpPr>
        <p:spPr>
          <a:xfrm flipH="false" flipV="false" rot="0">
            <a:off x="13537589" y="3631921"/>
            <a:ext cx="3573111" cy="2891500"/>
          </a:xfrm>
          <a:custGeom>
            <a:avLst/>
            <a:gdLst/>
            <a:ahLst/>
            <a:cxnLst/>
            <a:rect r="r" b="b" t="t" l="l"/>
            <a:pathLst>
              <a:path h="2891500" w="3573111">
                <a:moveTo>
                  <a:pt x="0" y="0"/>
                </a:moveTo>
                <a:lnTo>
                  <a:pt x="3573111" y="0"/>
                </a:lnTo>
                <a:lnTo>
                  <a:pt x="3573111" y="2891500"/>
                </a:lnTo>
                <a:lnTo>
                  <a:pt x="0" y="2891500"/>
                </a:lnTo>
                <a:lnTo>
                  <a:pt x="0" y="0"/>
                </a:lnTo>
                <a:close/>
              </a:path>
            </a:pathLst>
          </a:custGeom>
          <a:blipFill>
            <a:blip r:embed="rId6"/>
            <a:stretch>
              <a:fillRect l="0" t="0" r="0" b="-2098"/>
            </a:stretch>
          </a:blipFill>
        </p:spPr>
      </p:sp>
      <p:sp>
        <p:nvSpPr>
          <p:cNvPr name="Freeform 7" id="7"/>
          <p:cNvSpPr/>
          <p:nvPr/>
        </p:nvSpPr>
        <p:spPr>
          <a:xfrm flipH="true" flipV="false" rot="0">
            <a:off x="3922451" y="2440106"/>
            <a:ext cx="328527" cy="1622357"/>
          </a:xfrm>
          <a:custGeom>
            <a:avLst/>
            <a:gdLst/>
            <a:ahLst/>
            <a:cxnLst/>
            <a:rect r="r" b="b" t="t" l="l"/>
            <a:pathLst>
              <a:path h="1622357" w="328527">
                <a:moveTo>
                  <a:pt x="328527" y="0"/>
                </a:moveTo>
                <a:lnTo>
                  <a:pt x="0" y="0"/>
                </a:lnTo>
                <a:lnTo>
                  <a:pt x="0" y="1622356"/>
                </a:lnTo>
                <a:lnTo>
                  <a:pt x="328527" y="1622356"/>
                </a:lnTo>
                <a:lnTo>
                  <a:pt x="32852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true" flipV="false" rot="0">
            <a:off x="3922451" y="4062462"/>
            <a:ext cx="328527" cy="1622357"/>
          </a:xfrm>
          <a:custGeom>
            <a:avLst/>
            <a:gdLst/>
            <a:ahLst/>
            <a:cxnLst/>
            <a:rect r="r" b="b" t="t" l="l"/>
            <a:pathLst>
              <a:path h="1622357" w="328527">
                <a:moveTo>
                  <a:pt x="328527" y="0"/>
                </a:moveTo>
                <a:lnTo>
                  <a:pt x="0" y="0"/>
                </a:lnTo>
                <a:lnTo>
                  <a:pt x="0" y="1622357"/>
                </a:lnTo>
                <a:lnTo>
                  <a:pt x="328527" y="1622357"/>
                </a:lnTo>
                <a:lnTo>
                  <a:pt x="32852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9" id="9"/>
          <p:cNvSpPr/>
          <p:nvPr/>
        </p:nvSpPr>
        <p:spPr>
          <a:xfrm flipH="true" flipV="false" rot="0">
            <a:off x="3922451" y="5684819"/>
            <a:ext cx="328527" cy="1622357"/>
          </a:xfrm>
          <a:custGeom>
            <a:avLst/>
            <a:gdLst/>
            <a:ahLst/>
            <a:cxnLst/>
            <a:rect r="r" b="b" t="t" l="l"/>
            <a:pathLst>
              <a:path h="1622357" w="328527">
                <a:moveTo>
                  <a:pt x="328527" y="0"/>
                </a:moveTo>
                <a:lnTo>
                  <a:pt x="0" y="0"/>
                </a:lnTo>
                <a:lnTo>
                  <a:pt x="0" y="1622357"/>
                </a:lnTo>
                <a:lnTo>
                  <a:pt x="328527" y="1622357"/>
                </a:lnTo>
                <a:lnTo>
                  <a:pt x="328527"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723226" y="3932653"/>
            <a:ext cx="486405" cy="259618"/>
          </a:xfrm>
          <a:custGeom>
            <a:avLst/>
            <a:gdLst/>
            <a:ahLst/>
            <a:cxnLst/>
            <a:rect r="r" b="b" t="t" l="l"/>
            <a:pathLst>
              <a:path h="259618" w="486405">
                <a:moveTo>
                  <a:pt x="0" y="0"/>
                </a:moveTo>
                <a:lnTo>
                  <a:pt x="486405" y="0"/>
                </a:lnTo>
                <a:lnTo>
                  <a:pt x="486405" y="259619"/>
                </a:lnTo>
                <a:lnTo>
                  <a:pt x="0" y="25961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4723226" y="5556864"/>
            <a:ext cx="486405" cy="259618"/>
          </a:xfrm>
          <a:custGeom>
            <a:avLst/>
            <a:gdLst/>
            <a:ahLst/>
            <a:cxnLst/>
            <a:rect r="r" b="b" t="t" l="l"/>
            <a:pathLst>
              <a:path h="259618" w="486405">
                <a:moveTo>
                  <a:pt x="0" y="0"/>
                </a:moveTo>
                <a:lnTo>
                  <a:pt x="486405" y="0"/>
                </a:lnTo>
                <a:lnTo>
                  <a:pt x="486405" y="259618"/>
                </a:lnTo>
                <a:lnTo>
                  <a:pt x="0" y="25961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4437455" y="3004309"/>
            <a:ext cx="1386474" cy="427274"/>
          </a:xfrm>
          <a:prstGeom prst="rect">
            <a:avLst/>
          </a:prstGeom>
        </p:spPr>
        <p:txBody>
          <a:bodyPr anchor="t" rtlCol="false" tIns="0" lIns="0" bIns="0" rIns="0">
            <a:spAutoFit/>
          </a:bodyPr>
          <a:lstStyle/>
          <a:p>
            <a:pPr algn="l">
              <a:lnSpc>
                <a:spcPts val="3318"/>
              </a:lnSpc>
            </a:pPr>
            <a:r>
              <a:rPr lang="en-US" sz="2370">
                <a:solidFill>
                  <a:srgbClr val="000000"/>
                </a:solidFill>
                <a:latin typeface="Roboto"/>
                <a:ea typeface="Roboto"/>
                <a:cs typeface="Roboto"/>
                <a:sym typeface="Roboto"/>
              </a:rPr>
              <a:t>Vorwärts</a:t>
            </a:r>
          </a:p>
        </p:txBody>
      </p:sp>
      <p:sp>
        <p:nvSpPr>
          <p:cNvPr name="TextBox 13" id="13"/>
          <p:cNvSpPr txBox="true"/>
          <p:nvPr/>
        </p:nvSpPr>
        <p:spPr>
          <a:xfrm rot="0">
            <a:off x="4437455" y="6249023"/>
            <a:ext cx="1386474" cy="427274"/>
          </a:xfrm>
          <a:prstGeom prst="rect">
            <a:avLst/>
          </a:prstGeom>
        </p:spPr>
        <p:txBody>
          <a:bodyPr anchor="t" rtlCol="false" tIns="0" lIns="0" bIns="0" rIns="0">
            <a:spAutoFit/>
          </a:bodyPr>
          <a:lstStyle/>
          <a:p>
            <a:pPr algn="l">
              <a:lnSpc>
                <a:spcPts val="3318"/>
              </a:lnSpc>
            </a:pPr>
            <a:r>
              <a:rPr lang="en-US" sz="2370">
                <a:solidFill>
                  <a:srgbClr val="000000"/>
                </a:solidFill>
                <a:latin typeface="Roboto"/>
                <a:ea typeface="Roboto"/>
                <a:cs typeface="Roboto"/>
                <a:sym typeface="Roboto"/>
              </a:rPr>
              <a:t>Vorwärts</a:t>
            </a:r>
          </a:p>
        </p:txBody>
      </p:sp>
      <p:sp>
        <p:nvSpPr>
          <p:cNvPr name="AutoShape 14" id="14"/>
          <p:cNvSpPr/>
          <p:nvPr/>
        </p:nvSpPr>
        <p:spPr>
          <a:xfrm>
            <a:off x="5823929" y="3251284"/>
            <a:ext cx="1279479" cy="1372852"/>
          </a:xfrm>
          <a:prstGeom prst="line">
            <a:avLst/>
          </a:prstGeom>
          <a:ln cap="flat" w="38100">
            <a:solidFill>
              <a:srgbClr val="000000"/>
            </a:solidFill>
            <a:prstDash val="solid"/>
            <a:headEnd type="none" len="sm" w="sm"/>
            <a:tailEnd type="triangle" len="med" w="lg"/>
          </a:ln>
        </p:spPr>
      </p:sp>
      <p:sp>
        <p:nvSpPr>
          <p:cNvPr name="AutoShape 15" id="15"/>
          <p:cNvSpPr/>
          <p:nvPr/>
        </p:nvSpPr>
        <p:spPr>
          <a:xfrm>
            <a:off x="5823929" y="4873641"/>
            <a:ext cx="1279479" cy="0"/>
          </a:xfrm>
          <a:prstGeom prst="line">
            <a:avLst/>
          </a:prstGeom>
          <a:ln cap="flat" w="38100">
            <a:solidFill>
              <a:srgbClr val="000000"/>
            </a:solidFill>
            <a:prstDash val="solid"/>
            <a:headEnd type="none" len="sm" w="sm"/>
            <a:tailEnd type="triangle" len="med" w="lg"/>
          </a:ln>
        </p:spPr>
      </p:sp>
      <p:sp>
        <p:nvSpPr>
          <p:cNvPr name="AutoShape 16" id="16"/>
          <p:cNvSpPr/>
          <p:nvPr/>
        </p:nvSpPr>
        <p:spPr>
          <a:xfrm flipV="true">
            <a:off x="5823929" y="5104546"/>
            <a:ext cx="1279479" cy="1391452"/>
          </a:xfrm>
          <a:prstGeom prst="line">
            <a:avLst/>
          </a:prstGeom>
          <a:ln cap="flat" w="38100">
            <a:solidFill>
              <a:srgbClr val="000000"/>
            </a:solidFill>
            <a:prstDash val="solid"/>
            <a:headEnd type="none" len="sm" w="sm"/>
            <a:tailEnd type="triangle" len="med" w="lg"/>
          </a:ln>
        </p:spPr>
      </p:sp>
      <p:sp>
        <p:nvSpPr>
          <p:cNvPr name="TextBox 17" id="17"/>
          <p:cNvSpPr txBox="true"/>
          <p:nvPr/>
        </p:nvSpPr>
        <p:spPr>
          <a:xfrm rot="0">
            <a:off x="4723553" y="388004"/>
            <a:ext cx="8840894"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Einfache Funktionen</a:t>
            </a:r>
          </a:p>
          <a:p>
            <a:pPr algn="ctr">
              <a:lnSpc>
                <a:spcPts val="3359"/>
              </a:lnSpc>
              <a:spcBef>
                <a:spcPct val="0"/>
              </a:spcBef>
            </a:pPr>
            <a:r>
              <a:rPr lang="en-US" sz="2400">
                <a:solidFill>
                  <a:srgbClr val="000000"/>
                </a:solidFill>
                <a:latin typeface="Gagalin"/>
                <a:ea typeface="Gagalin"/>
                <a:cs typeface="Gagalin"/>
                <a:sym typeface="Gagalin"/>
              </a:rPr>
              <a:t>Teile und herrsche!</a:t>
            </a:r>
          </a:p>
        </p:txBody>
      </p:sp>
      <p:sp>
        <p:nvSpPr>
          <p:cNvPr name="TextBox 18" id="18"/>
          <p:cNvSpPr txBox="true"/>
          <p:nvPr/>
        </p:nvSpPr>
        <p:spPr>
          <a:xfrm rot="0">
            <a:off x="5486165" y="7976614"/>
            <a:ext cx="12467069" cy="1274558"/>
          </a:xfrm>
          <a:prstGeom prst="rect">
            <a:avLst/>
          </a:prstGeom>
        </p:spPr>
        <p:txBody>
          <a:bodyPr anchor="t" rtlCol="false" tIns="0" lIns="0" bIns="0" rIns="0">
            <a:spAutoFit/>
          </a:bodyPr>
          <a:lstStyle/>
          <a:p>
            <a:pPr algn="l" marL="518283" indent="-259142" lvl="1">
              <a:lnSpc>
                <a:spcPts val="3360"/>
              </a:lnSpc>
              <a:buFont typeface="Arial"/>
              <a:buChar char="•"/>
            </a:pPr>
            <a:r>
              <a:rPr lang="en-US" sz="2400">
                <a:solidFill>
                  <a:srgbClr val="000000"/>
                </a:solidFill>
                <a:latin typeface="Roboto"/>
                <a:ea typeface="Roboto"/>
                <a:cs typeface="Roboto"/>
                <a:sym typeface="Roboto"/>
              </a:rPr>
              <a:t>Code der sich wiederholt kann in einer Funktion zusammengefasst werden</a:t>
            </a:r>
          </a:p>
          <a:p>
            <a:pPr algn="l" marL="518283" indent="-259142" lvl="1">
              <a:lnSpc>
                <a:spcPts val="3360"/>
              </a:lnSpc>
              <a:buFont typeface="Arial"/>
              <a:buChar char="•"/>
            </a:pPr>
            <a:r>
              <a:rPr lang="en-US" sz="2400">
                <a:solidFill>
                  <a:srgbClr val="000000"/>
                </a:solidFill>
                <a:latin typeface="Roboto"/>
                <a:ea typeface="Roboto"/>
                <a:cs typeface="Roboto"/>
                <a:sym typeface="Roboto"/>
              </a:rPr>
              <a:t>Damit machen wir unser Programm kürzer, übersichtlicher und leichter zu ändern!</a:t>
            </a:r>
          </a:p>
          <a:p>
            <a:pPr algn="l">
              <a:lnSpc>
                <a:spcPts val="3360"/>
              </a:lnSpc>
            </a:pPr>
          </a:p>
        </p:txBody>
      </p:sp>
      <p:sp>
        <p:nvSpPr>
          <p:cNvPr name="TextBox 19" id="19"/>
          <p:cNvSpPr txBox="true"/>
          <p:nvPr/>
        </p:nvSpPr>
        <p:spPr>
          <a:xfrm rot="0">
            <a:off x="4437455" y="4626666"/>
            <a:ext cx="1386474" cy="427274"/>
          </a:xfrm>
          <a:prstGeom prst="rect">
            <a:avLst/>
          </a:prstGeom>
        </p:spPr>
        <p:txBody>
          <a:bodyPr anchor="t" rtlCol="false" tIns="0" lIns="0" bIns="0" rIns="0">
            <a:spAutoFit/>
          </a:bodyPr>
          <a:lstStyle/>
          <a:p>
            <a:pPr algn="l">
              <a:lnSpc>
                <a:spcPts val="3318"/>
              </a:lnSpc>
            </a:pPr>
            <a:r>
              <a:rPr lang="en-US" sz="2370">
                <a:solidFill>
                  <a:srgbClr val="000000"/>
                </a:solidFill>
                <a:latin typeface="Roboto"/>
                <a:ea typeface="Roboto"/>
                <a:cs typeface="Roboto"/>
                <a:sym typeface="Roboto"/>
              </a:rPr>
              <a:t>Vorwärts</a:t>
            </a:r>
          </a:p>
        </p:txBody>
      </p:sp>
      <p:sp>
        <p:nvSpPr>
          <p:cNvPr name="Freeform 20" id="20"/>
          <p:cNvSpPr/>
          <p:nvPr/>
        </p:nvSpPr>
        <p:spPr>
          <a:xfrm>
            <a:off x="8688988" y="2668628"/>
            <a:ext cx="6201628" cy="2015172"/>
          </a:xfrm>
          <a:custGeom>
            <a:avLst/>
            <a:gdLst/>
            <a:ahLst/>
            <a:cxnLst/>
            <a:rect r="r" b="b" t="t" l="l"/>
            <a:pathLst>
              <a:path h="2015172" w="6201628">
                <a:moveTo>
                  <a:pt x="0" y="762956"/>
                </a:moveTo>
                <a:quadBezTo>
                  <a:pt x="2661229" y="-1239955"/>
                  <a:pt x="6201628" y="2015172"/>
                </a:quadBezTo>
              </a:path>
            </a:pathLst>
          </a:custGeom>
          <a:ln cap="flat" w="28575">
            <a:solidFill>
              <a:srgbClr val="000000"/>
            </a:solidFill>
            <a:prstDash val="solid"/>
            <a:headEnd type="arrow" len="sm" w="med"/>
            <a:tailEnd type="none" len="sm" w="sm"/>
          </a:ln>
        </p:spPr>
      </p:sp>
      <p:sp>
        <p:nvSpPr>
          <p:cNvPr name="Freeform 21" id="21"/>
          <p:cNvSpPr/>
          <p:nvPr/>
        </p:nvSpPr>
        <p:spPr>
          <a:xfrm>
            <a:off x="8688988" y="2900473"/>
            <a:ext cx="6201628" cy="2502096"/>
          </a:xfrm>
          <a:custGeom>
            <a:avLst/>
            <a:gdLst/>
            <a:ahLst/>
            <a:cxnLst/>
            <a:rect r="r" b="b" t="t" l="l"/>
            <a:pathLst>
              <a:path h="2502096" w="6201628">
                <a:moveTo>
                  <a:pt x="0" y="531111"/>
                </a:moveTo>
                <a:quadBezTo>
                  <a:pt x="2922594" y="-1152775"/>
                  <a:pt x="6201628" y="2502096"/>
                </a:quadBezTo>
              </a:path>
            </a:pathLst>
          </a:custGeom>
          <a:ln cap="flat" w="28575">
            <a:solidFill>
              <a:srgbClr val="000000"/>
            </a:solidFill>
            <a:prstDash val="solid"/>
            <a:headEnd type="arrow" len="sm" w="med"/>
            <a:tailEnd type="none" len="sm" w="sm"/>
          </a:ln>
        </p:spPr>
      </p:sp>
      <p:sp>
        <p:nvSpPr>
          <p:cNvPr name="Freeform 22" id="22"/>
          <p:cNvSpPr/>
          <p:nvPr/>
        </p:nvSpPr>
        <p:spPr>
          <a:xfrm>
            <a:off x="8688988" y="3077071"/>
            <a:ext cx="6201628" cy="2968752"/>
          </a:xfrm>
          <a:custGeom>
            <a:avLst/>
            <a:gdLst/>
            <a:ahLst/>
            <a:cxnLst/>
            <a:rect r="r" b="b" t="t" l="l"/>
            <a:pathLst>
              <a:path h="2968752" w="6201628">
                <a:moveTo>
                  <a:pt x="0" y="354513"/>
                </a:moveTo>
                <a:quadBezTo>
                  <a:pt x="3135615" y="-1025896"/>
                  <a:pt x="6201628" y="2968752"/>
                </a:quadBezTo>
              </a:path>
            </a:pathLst>
          </a:custGeom>
          <a:ln cap="flat" w="28575">
            <a:solidFill>
              <a:srgbClr val="000000"/>
            </a:solidFill>
            <a:prstDash val="solid"/>
            <a:headEnd type="arrow" len="sm" w="med"/>
            <a:tailEnd type="none" len="sm" w="sm"/>
          </a:ln>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47873" y="38226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0">
            <a:off x="2026114" y="2600886"/>
            <a:ext cx="4847181" cy="6356958"/>
          </a:xfrm>
          <a:custGeom>
            <a:avLst/>
            <a:gdLst/>
            <a:ahLst/>
            <a:cxnLst/>
            <a:rect r="r" b="b" t="t" l="l"/>
            <a:pathLst>
              <a:path h="6356958" w="4847181">
                <a:moveTo>
                  <a:pt x="0" y="0"/>
                </a:moveTo>
                <a:lnTo>
                  <a:pt x="4847181" y="0"/>
                </a:lnTo>
                <a:lnTo>
                  <a:pt x="4847181" y="6356958"/>
                </a:lnTo>
                <a:lnTo>
                  <a:pt x="0" y="6356958"/>
                </a:lnTo>
                <a:lnTo>
                  <a:pt x="0" y="0"/>
                </a:lnTo>
                <a:close/>
              </a:path>
            </a:pathLst>
          </a:custGeom>
          <a:blipFill>
            <a:blip r:embed="rId4"/>
            <a:stretch>
              <a:fillRect l="0" t="0" r="0" b="0"/>
            </a:stretch>
          </a:blipFill>
        </p:spPr>
      </p:sp>
      <p:sp>
        <p:nvSpPr>
          <p:cNvPr name="Freeform 5" id="5"/>
          <p:cNvSpPr/>
          <p:nvPr/>
        </p:nvSpPr>
        <p:spPr>
          <a:xfrm flipH="false" flipV="false" rot="0">
            <a:off x="8632351" y="2600886"/>
            <a:ext cx="8625723" cy="3320903"/>
          </a:xfrm>
          <a:custGeom>
            <a:avLst/>
            <a:gdLst/>
            <a:ahLst/>
            <a:cxnLst/>
            <a:rect r="r" b="b" t="t" l="l"/>
            <a:pathLst>
              <a:path h="3320903" w="8625723">
                <a:moveTo>
                  <a:pt x="0" y="0"/>
                </a:moveTo>
                <a:lnTo>
                  <a:pt x="8625723" y="0"/>
                </a:lnTo>
                <a:lnTo>
                  <a:pt x="8625723" y="3320904"/>
                </a:lnTo>
                <a:lnTo>
                  <a:pt x="0" y="3320904"/>
                </a:lnTo>
                <a:lnTo>
                  <a:pt x="0" y="0"/>
                </a:lnTo>
                <a:close/>
              </a:path>
            </a:pathLst>
          </a:custGeom>
          <a:blipFill>
            <a:blip r:embed="rId5"/>
            <a:stretch>
              <a:fillRect l="0" t="0" r="0" b="0"/>
            </a:stretch>
          </a:blipFill>
        </p:spPr>
      </p:sp>
      <p:sp>
        <p:nvSpPr>
          <p:cNvPr name="Freeform 6" id="6"/>
          <p:cNvSpPr/>
          <p:nvPr/>
        </p:nvSpPr>
        <p:spPr>
          <a:xfrm flipH="false" flipV="false" rot="0">
            <a:off x="554291" y="8070113"/>
            <a:ext cx="1357780" cy="841824"/>
          </a:xfrm>
          <a:custGeom>
            <a:avLst/>
            <a:gdLst/>
            <a:ahLst/>
            <a:cxnLst/>
            <a:rect r="r" b="b" t="t" l="l"/>
            <a:pathLst>
              <a:path h="841824" w="1357780">
                <a:moveTo>
                  <a:pt x="0" y="0"/>
                </a:moveTo>
                <a:lnTo>
                  <a:pt x="1357781" y="0"/>
                </a:lnTo>
                <a:lnTo>
                  <a:pt x="1357781" y="841824"/>
                </a:lnTo>
                <a:lnTo>
                  <a:pt x="0" y="841824"/>
                </a:lnTo>
                <a:lnTo>
                  <a:pt x="0" y="0"/>
                </a:lnTo>
                <a:close/>
              </a:path>
            </a:pathLst>
          </a:custGeom>
          <a:blipFill>
            <a:blip r:embed="rId6"/>
            <a:stretch>
              <a:fillRect l="0" t="0" r="0" b="0"/>
            </a:stretch>
          </a:blipFill>
        </p:spPr>
      </p:sp>
      <p:sp>
        <p:nvSpPr>
          <p:cNvPr name="Freeform 7" id="7"/>
          <p:cNvSpPr/>
          <p:nvPr/>
        </p:nvSpPr>
        <p:spPr>
          <a:xfrm flipH="false" flipV="false" rot="-4230938">
            <a:off x="4646211" y="4144902"/>
            <a:ext cx="1357780" cy="841824"/>
          </a:xfrm>
          <a:custGeom>
            <a:avLst/>
            <a:gdLst/>
            <a:ahLst/>
            <a:cxnLst/>
            <a:rect r="r" b="b" t="t" l="l"/>
            <a:pathLst>
              <a:path h="841824" w="1357780">
                <a:moveTo>
                  <a:pt x="0" y="0"/>
                </a:moveTo>
                <a:lnTo>
                  <a:pt x="1357780" y="0"/>
                </a:lnTo>
                <a:lnTo>
                  <a:pt x="1357780" y="841823"/>
                </a:lnTo>
                <a:lnTo>
                  <a:pt x="0" y="841823"/>
                </a:lnTo>
                <a:lnTo>
                  <a:pt x="0" y="0"/>
                </a:lnTo>
                <a:close/>
              </a:path>
            </a:pathLst>
          </a:custGeom>
          <a:blipFill>
            <a:blip r:embed="rId6"/>
            <a:stretch>
              <a:fillRect l="0" t="0" r="0" b="0"/>
            </a:stretch>
          </a:blipFill>
        </p:spPr>
      </p:sp>
      <p:sp>
        <p:nvSpPr>
          <p:cNvPr name="Freeform 8" id="8"/>
          <p:cNvSpPr/>
          <p:nvPr/>
        </p:nvSpPr>
        <p:spPr>
          <a:xfrm flipH="false" flipV="false" rot="0">
            <a:off x="7074546" y="3034913"/>
            <a:ext cx="1357780" cy="841824"/>
          </a:xfrm>
          <a:custGeom>
            <a:avLst/>
            <a:gdLst/>
            <a:ahLst/>
            <a:cxnLst/>
            <a:rect r="r" b="b" t="t" l="l"/>
            <a:pathLst>
              <a:path h="841824" w="1357780">
                <a:moveTo>
                  <a:pt x="0" y="0"/>
                </a:moveTo>
                <a:lnTo>
                  <a:pt x="1357780" y="0"/>
                </a:lnTo>
                <a:lnTo>
                  <a:pt x="1357780" y="841824"/>
                </a:lnTo>
                <a:lnTo>
                  <a:pt x="0" y="841824"/>
                </a:lnTo>
                <a:lnTo>
                  <a:pt x="0" y="0"/>
                </a:lnTo>
                <a:close/>
              </a:path>
            </a:pathLst>
          </a:custGeom>
          <a:blipFill>
            <a:blip r:embed="rId6"/>
            <a:stretch>
              <a:fillRect l="0" t="0" r="0" b="0"/>
            </a:stretch>
          </a:blipFill>
        </p:spPr>
      </p:sp>
      <p:sp>
        <p:nvSpPr>
          <p:cNvPr name="TextBox 9" id="9"/>
          <p:cNvSpPr txBox="true"/>
          <p:nvPr/>
        </p:nvSpPr>
        <p:spPr>
          <a:xfrm rot="0">
            <a:off x="8432326" y="6249803"/>
            <a:ext cx="8825748" cy="3191163"/>
          </a:xfrm>
          <a:prstGeom prst="rect">
            <a:avLst/>
          </a:prstGeom>
        </p:spPr>
        <p:txBody>
          <a:bodyPr anchor="t" rtlCol="false" tIns="0" lIns="0" bIns="0" rIns="0">
            <a:spAutoFit/>
          </a:bodyPr>
          <a:lstStyle/>
          <a:p>
            <a:pPr algn="l" marL="561341" indent="-280670" lvl="1">
              <a:lnSpc>
                <a:spcPts val="3640"/>
              </a:lnSpc>
              <a:buFont typeface="Arial"/>
              <a:buChar char="•"/>
            </a:pPr>
            <a:r>
              <a:rPr lang="en-US" sz="2600">
                <a:solidFill>
                  <a:srgbClr val="000000"/>
                </a:solidFill>
                <a:latin typeface="Roboto"/>
                <a:ea typeface="Roboto"/>
                <a:cs typeface="Roboto"/>
                <a:sym typeface="Roboto"/>
              </a:rPr>
              <a:t>Wir geben der Funktion einen Namen der die Funktion gut beschreibt</a:t>
            </a:r>
          </a:p>
          <a:p>
            <a:pPr algn="l" marL="561341" indent="-280670" lvl="1">
              <a:lnSpc>
                <a:spcPts val="3640"/>
              </a:lnSpc>
              <a:buFont typeface="Arial"/>
              <a:buChar char="•"/>
            </a:pPr>
            <a:r>
              <a:rPr lang="en-US" sz="2600">
                <a:solidFill>
                  <a:srgbClr val="000000"/>
                </a:solidFill>
                <a:latin typeface="Roboto"/>
                <a:ea typeface="Roboto"/>
                <a:cs typeface="Roboto"/>
                <a:sym typeface="Roboto"/>
              </a:rPr>
              <a:t>Optional können wir “Eingabeparameter” an unsere Funktion übermitteln. Diese Werte können wir dann in unserer Funktion verwenden. Dies werden wir später noch genauer erforschen.</a:t>
            </a:r>
          </a:p>
          <a:p>
            <a:pPr algn="l">
              <a:lnSpc>
                <a:spcPts val="3640"/>
              </a:lnSpc>
            </a:pPr>
          </a:p>
        </p:txBody>
      </p:sp>
      <p:sp>
        <p:nvSpPr>
          <p:cNvPr name="AutoShape 10" id="10"/>
          <p:cNvSpPr/>
          <p:nvPr/>
        </p:nvSpPr>
        <p:spPr>
          <a:xfrm flipV="true">
            <a:off x="13788516" y="4049940"/>
            <a:ext cx="697594" cy="175577"/>
          </a:xfrm>
          <a:prstGeom prst="line">
            <a:avLst/>
          </a:prstGeom>
          <a:ln cap="flat" w="38100">
            <a:solidFill>
              <a:srgbClr val="000000"/>
            </a:solidFill>
            <a:prstDash val="solid"/>
            <a:headEnd type="triangle" len="med" w="lg"/>
            <a:tailEnd type="none" len="sm" w="sm"/>
          </a:ln>
        </p:spPr>
      </p:sp>
      <p:sp>
        <p:nvSpPr>
          <p:cNvPr name="TextBox 11" id="11"/>
          <p:cNvSpPr txBox="true"/>
          <p:nvPr/>
        </p:nvSpPr>
        <p:spPr>
          <a:xfrm rot="0">
            <a:off x="14551659" y="3829112"/>
            <a:ext cx="2092841" cy="316166"/>
          </a:xfrm>
          <a:prstGeom prst="rect">
            <a:avLst/>
          </a:prstGeom>
        </p:spPr>
        <p:txBody>
          <a:bodyPr anchor="t" rtlCol="false" tIns="0" lIns="0" bIns="0" rIns="0">
            <a:spAutoFit/>
          </a:bodyPr>
          <a:lstStyle/>
          <a:p>
            <a:pPr algn="l">
              <a:lnSpc>
                <a:spcPts val="2520"/>
              </a:lnSpc>
            </a:pPr>
            <a:r>
              <a:rPr lang="en-US" sz="1800">
                <a:solidFill>
                  <a:srgbClr val="000000"/>
                </a:solidFill>
                <a:latin typeface="Roboto"/>
                <a:ea typeface="Roboto"/>
                <a:cs typeface="Roboto"/>
                <a:sym typeface="Roboto"/>
              </a:rPr>
              <a:t>Namen der Funktion</a:t>
            </a:r>
          </a:p>
        </p:txBody>
      </p:sp>
      <p:sp>
        <p:nvSpPr>
          <p:cNvPr name="AutoShape 12" id="12"/>
          <p:cNvSpPr/>
          <p:nvPr/>
        </p:nvSpPr>
        <p:spPr>
          <a:xfrm flipV="true">
            <a:off x="13999994" y="2900643"/>
            <a:ext cx="551665" cy="134270"/>
          </a:xfrm>
          <a:prstGeom prst="line">
            <a:avLst/>
          </a:prstGeom>
          <a:ln cap="flat" w="38100">
            <a:solidFill>
              <a:srgbClr val="000000"/>
            </a:solidFill>
            <a:prstDash val="solid"/>
            <a:headEnd type="triangle" len="med" w="lg"/>
            <a:tailEnd type="none" len="sm" w="sm"/>
          </a:ln>
        </p:spPr>
      </p:sp>
      <p:sp>
        <p:nvSpPr>
          <p:cNvPr name="TextBox 13" id="13"/>
          <p:cNvSpPr txBox="true"/>
          <p:nvPr/>
        </p:nvSpPr>
        <p:spPr>
          <a:xfrm rot="0">
            <a:off x="14551659" y="2718748"/>
            <a:ext cx="2092841" cy="316166"/>
          </a:xfrm>
          <a:prstGeom prst="rect">
            <a:avLst/>
          </a:prstGeom>
        </p:spPr>
        <p:txBody>
          <a:bodyPr anchor="t" rtlCol="false" tIns="0" lIns="0" bIns="0" rIns="0">
            <a:spAutoFit/>
          </a:bodyPr>
          <a:lstStyle/>
          <a:p>
            <a:pPr algn="l">
              <a:lnSpc>
                <a:spcPts val="2520"/>
              </a:lnSpc>
            </a:pPr>
            <a:r>
              <a:rPr lang="en-US" sz="1800">
                <a:solidFill>
                  <a:srgbClr val="000000"/>
                </a:solidFill>
                <a:latin typeface="Roboto"/>
                <a:ea typeface="Roboto"/>
                <a:cs typeface="Roboto"/>
                <a:sym typeface="Roboto"/>
              </a:rPr>
              <a:t>“Input Parameter”</a:t>
            </a:r>
          </a:p>
        </p:txBody>
      </p:sp>
      <p:sp>
        <p:nvSpPr>
          <p:cNvPr name="TextBox 14" id="14"/>
          <p:cNvSpPr txBox="true"/>
          <p:nvPr/>
        </p:nvSpPr>
        <p:spPr>
          <a:xfrm rot="0">
            <a:off x="4723553" y="388004"/>
            <a:ext cx="8840894"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Einfache Funktionen</a:t>
            </a:r>
          </a:p>
          <a:p>
            <a:pPr algn="ctr">
              <a:lnSpc>
                <a:spcPts val="3359"/>
              </a:lnSpc>
              <a:spcBef>
                <a:spcPct val="0"/>
              </a:spcBef>
            </a:pPr>
            <a:r>
              <a:rPr lang="en-US" sz="2400">
                <a:solidFill>
                  <a:srgbClr val="000000"/>
                </a:solidFill>
                <a:latin typeface="Gagalin"/>
                <a:ea typeface="Gagalin"/>
                <a:cs typeface="Gagalin"/>
                <a:sym typeface="Gagalin"/>
              </a:rPr>
              <a:t>Teile und herrsche!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47873" y="38226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grpSp>
        <p:nvGrpSpPr>
          <p:cNvPr name="Group 4" id="4"/>
          <p:cNvGrpSpPr/>
          <p:nvPr/>
        </p:nvGrpSpPr>
        <p:grpSpPr>
          <a:xfrm rot="0">
            <a:off x="809297" y="2708798"/>
            <a:ext cx="7363441" cy="5899957"/>
            <a:chOff x="0" y="0"/>
            <a:chExt cx="9817921" cy="7866609"/>
          </a:xfrm>
        </p:grpSpPr>
        <p:sp>
          <p:nvSpPr>
            <p:cNvPr name="Freeform 5" id="5"/>
            <p:cNvSpPr/>
            <p:nvPr/>
          </p:nvSpPr>
          <p:spPr>
            <a:xfrm flipH="false" flipV="false" rot="0">
              <a:off x="0" y="0"/>
              <a:ext cx="9817921" cy="7866609"/>
            </a:xfrm>
            <a:custGeom>
              <a:avLst/>
              <a:gdLst/>
              <a:ahLst/>
              <a:cxnLst/>
              <a:rect r="r" b="b" t="t" l="l"/>
              <a:pathLst>
                <a:path h="7866609" w="9817921">
                  <a:moveTo>
                    <a:pt x="0" y="0"/>
                  </a:moveTo>
                  <a:lnTo>
                    <a:pt x="9817921" y="0"/>
                  </a:lnTo>
                  <a:lnTo>
                    <a:pt x="9817921" y="7866609"/>
                  </a:lnTo>
                  <a:lnTo>
                    <a:pt x="0" y="7866609"/>
                  </a:lnTo>
                  <a:lnTo>
                    <a:pt x="0" y="0"/>
                  </a:lnTo>
                  <a:close/>
                </a:path>
              </a:pathLst>
            </a:custGeom>
            <a:blipFill>
              <a:blip r:embed="rId4"/>
              <a:stretch>
                <a:fillRect l="0" t="0" r="0" b="0"/>
              </a:stretch>
            </a:blipFill>
          </p:spPr>
        </p:sp>
        <p:sp>
          <p:nvSpPr>
            <p:cNvPr name="AutoShape 6" id="6"/>
            <p:cNvSpPr/>
            <p:nvPr/>
          </p:nvSpPr>
          <p:spPr>
            <a:xfrm flipV="true">
              <a:off x="5498916" y="3007129"/>
              <a:ext cx="1321073" cy="196611"/>
            </a:xfrm>
            <a:prstGeom prst="line">
              <a:avLst/>
            </a:prstGeom>
            <a:ln cap="flat" w="86617">
              <a:solidFill>
                <a:srgbClr val="FF751F"/>
              </a:solidFill>
              <a:prstDash val="solid"/>
              <a:headEnd type="none" len="sm" w="sm"/>
              <a:tailEnd type="triangle" len="med" w="lg"/>
            </a:ln>
          </p:spPr>
        </p:sp>
        <p:sp>
          <p:nvSpPr>
            <p:cNvPr name="Freeform 7" id="7"/>
            <p:cNvSpPr/>
            <p:nvPr/>
          </p:nvSpPr>
          <p:spPr>
            <a:xfrm>
              <a:off x="8785943" y="3007129"/>
              <a:ext cx="486976" cy="1584693"/>
            </a:xfrm>
            <a:custGeom>
              <a:avLst/>
              <a:gdLst/>
              <a:ahLst/>
              <a:cxnLst/>
              <a:rect r="r" b="b" t="t" l="l"/>
              <a:pathLst>
                <a:path h="1584693" w="486976">
                  <a:moveTo>
                    <a:pt x="0" y="0"/>
                  </a:moveTo>
                  <a:quadBezTo>
                    <a:pt x="955680" y="27288"/>
                    <a:pt x="35857" y="1584693"/>
                  </a:quadBezTo>
                </a:path>
              </a:pathLst>
            </a:custGeom>
            <a:ln cap="flat" w="86617">
              <a:solidFill>
                <a:srgbClr val="FF751F"/>
              </a:solidFill>
              <a:prstDash val="solid"/>
              <a:headEnd type="none" len="sm" w="sm"/>
              <a:tailEnd type="triangle" len="med" w="lg"/>
            </a:ln>
          </p:spPr>
        </p:sp>
      </p:grpSp>
      <p:sp>
        <p:nvSpPr>
          <p:cNvPr name="TextBox 8" id="8"/>
          <p:cNvSpPr txBox="true"/>
          <p:nvPr/>
        </p:nvSpPr>
        <p:spPr>
          <a:xfrm rot="0">
            <a:off x="8517740" y="2594498"/>
            <a:ext cx="8626765" cy="3172863"/>
          </a:xfrm>
          <a:prstGeom prst="rect">
            <a:avLst/>
          </a:prstGeom>
        </p:spPr>
        <p:txBody>
          <a:bodyPr anchor="t" rtlCol="false" tIns="0" lIns="0" bIns="0" rIns="0">
            <a:spAutoFit/>
          </a:bodyPr>
          <a:lstStyle/>
          <a:p>
            <a:pPr algn="l" marL="561339" indent="-280669" lvl="1">
              <a:lnSpc>
                <a:spcPts val="4237"/>
              </a:lnSpc>
              <a:buFont typeface="Arial"/>
              <a:buChar char="•"/>
            </a:pPr>
            <a:r>
              <a:rPr lang="en-US" sz="2599">
                <a:solidFill>
                  <a:srgbClr val="000000"/>
                </a:solidFill>
                <a:latin typeface="Roboto"/>
                <a:ea typeface="Roboto"/>
                <a:cs typeface="Roboto"/>
                <a:sym typeface="Roboto"/>
              </a:rPr>
              <a:t>Sobald die Funktion erstellt ist können wir diese unter “Deine Funktionen” finden und verwenden</a:t>
            </a:r>
          </a:p>
          <a:p>
            <a:pPr algn="l" marL="561339" indent="-280669" lvl="1">
              <a:lnSpc>
                <a:spcPts val="4237"/>
              </a:lnSpc>
              <a:buFont typeface="Arial"/>
              <a:buChar char="•"/>
            </a:pPr>
            <a:r>
              <a:rPr lang="en-US" sz="2599">
                <a:solidFill>
                  <a:srgbClr val="000000"/>
                </a:solidFill>
                <a:latin typeface="Roboto"/>
                <a:ea typeface="Roboto"/>
                <a:cs typeface="Roboto"/>
                <a:sym typeface="Roboto"/>
              </a:rPr>
              <a:t>Alle Blöcke die wir in die Funktion hineinklicken werden ausgeführt, wenn die Funktion “aufgerufen” wird.</a:t>
            </a:r>
          </a:p>
          <a:p>
            <a:pPr algn="l" marL="561339" indent="-280669" lvl="1">
              <a:lnSpc>
                <a:spcPts val="4237"/>
              </a:lnSpc>
              <a:buFont typeface="Arial"/>
              <a:buChar char="•"/>
            </a:pPr>
            <a:r>
              <a:rPr lang="en-US" sz="2599">
                <a:solidFill>
                  <a:srgbClr val="000000"/>
                </a:solidFill>
                <a:latin typeface="Roboto"/>
                <a:ea typeface="Roboto"/>
                <a:cs typeface="Roboto"/>
                <a:sym typeface="Roboto"/>
              </a:rPr>
              <a:t>Die Funktion kann beliebig oft aufgerufen werden.</a:t>
            </a:r>
          </a:p>
          <a:p>
            <a:pPr algn="l">
              <a:lnSpc>
                <a:spcPts val="4237"/>
              </a:lnSpc>
            </a:pPr>
          </a:p>
        </p:txBody>
      </p:sp>
      <p:sp>
        <p:nvSpPr>
          <p:cNvPr name="TextBox 9" id="9"/>
          <p:cNvSpPr txBox="true"/>
          <p:nvPr/>
        </p:nvSpPr>
        <p:spPr>
          <a:xfrm rot="0">
            <a:off x="4723553" y="388004"/>
            <a:ext cx="8840894"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Einfache Funktionen</a:t>
            </a:r>
          </a:p>
          <a:p>
            <a:pPr algn="ctr">
              <a:lnSpc>
                <a:spcPts val="3359"/>
              </a:lnSpc>
              <a:spcBef>
                <a:spcPct val="0"/>
              </a:spcBef>
            </a:pPr>
            <a:r>
              <a:rPr lang="en-US" sz="2400">
                <a:solidFill>
                  <a:srgbClr val="000000"/>
                </a:solidFill>
                <a:latin typeface="Gagalin"/>
                <a:ea typeface="Gagalin"/>
                <a:cs typeface="Gagalin"/>
                <a:sym typeface="Gagalin"/>
              </a:rPr>
              <a:t>Teile und herrsche!</a:t>
            </a:r>
          </a:p>
        </p:txBody>
      </p:sp>
      <p:grpSp>
        <p:nvGrpSpPr>
          <p:cNvPr name="Group 10" id="10"/>
          <p:cNvGrpSpPr/>
          <p:nvPr/>
        </p:nvGrpSpPr>
        <p:grpSpPr>
          <a:xfrm rot="0">
            <a:off x="2881596" y="4457797"/>
            <a:ext cx="2068793" cy="1309564"/>
            <a:chOff x="0" y="0"/>
            <a:chExt cx="479918" cy="303784"/>
          </a:xfrm>
        </p:grpSpPr>
        <p:sp>
          <p:nvSpPr>
            <p:cNvPr name="Freeform 11" id="11"/>
            <p:cNvSpPr/>
            <p:nvPr/>
          </p:nvSpPr>
          <p:spPr>
            <a:xfrm flipH="false" flipV="false" rot="0">
              <a:off x="0" y="0"/>
              <a:ext cx="479918" cy="303784"/>
            </a:xfrm>
            <a:custGeom>
              <a:avLst/>
              <a:gdLst/>
              <a:ahLst/>
              <a:cxnLst/>
              <a:rect r="r" b="b" t="t" l="l"/>
              <a:pathLst>
                <a:path h="303784" w="479918">
                  <a:moveTo>
                    <a:pt x="479918" y="112267"/>
                  </a:moveTo>
                  <a:lnTo>
                    <a:pt x="479918" y="191517"/>
                  </a:lnTo>
                  <a:cubicBezTo>
                    <a:pt x="479918" y="221292"/>
                    <a:pt x="468090" y="249848"/>
                    <a:pt x="447035" y="270902"/>
                  </a:cubicBezTo>
                  <a:cubicBezTo>
                    <a:pt x="425981" y="291956"/>
                    <a:pt x="397426" y="303784"/>
                    <a:pt x="367650" y="303784"/>
                  </a:cubicBezTo>
                  <a:lnTo>
                    <a:pt x="112267" y="303784"/>
                  </a:lnTo>
                  <a:cubicBezTo>
                    <a:pt x="50264" y="303784"/>
                    <a:pt x="0" y="253520"/>
                    <a:pt x="0" y="191517"/>
                  </a:cubicBezTo>
                  <a:lnTo>
                    <a:pt x="0" y="112267"/>
                  </a:lnTo>
                  <a:cubicBezTo>
                    <a:pt x="0" y="82492"/>
                    <a:pt x="11828" y="53936"/>
                    <a:pt x="32882" y="32882"/>
                  </a:cubicBezTo>
                  <a:cubicBezTo>
                    <a:pt x="53936" y="11828"/>
                    <a:pt x="82492" y="0"/>
                    <a:pt x="112267" y="0"/>
                  </a:cubicBezTo>
                  <a:lnTo>
                    <a:pt x="367650" y="0"/>
                  </a:lnTo>
                  <a:cubicBezTo>
                    <a:pt x="397426" y="0"/>
                    <a:pt x="425981" y="11828"/>
                    <a:pt x="447035" y="32882"/>
                  </a:cubicBezTo>
                  <a:cubicBezTo>
                    <a:pt x="468090" y="53936"/>
                    <a:pt x="479918" y="82492"/>
                    <a:pt x="479918" y="112267"/>
                  </a:cubicBezTo>
                  <a:close/>
                </a:path>
              </a:pathLst>
            </a:custGeom>
            <a:ln w="66675" cap="rnd">
              <a:solidFill>
                <a:srgbClr val="FF751F"/>
              </a:solidFill>
              <a:prstDash val="solid"/>
              <a:round/>
            </a:ln>
          </p:spPr>
        </p:sp>
        <p:sp>
          <p:nvSpPr>
            <p:cNvPr name="TextBox 12" id="12"/>
            <p:cNvSpPr txBox="true"/>
            <p:nvPr/>
          </p:nvSpPr>
          <p:spPr>
            <a:xfrm>
              <a:off x="0" y="-47625"/>
              <a:ext cx="479918" cy="351409"/>
            </a:xfrm>
            <a:prstGeom prst="rect">
              <a:avLst/>
            </a:prstGeom>
          </p:spPr>
          <p:txBody>
            <a:bodyPr anchor="ctr" rtlCol="false" tIns="50800" lIns="50800" bIns="50800" rIns="50800"/>
            <a:lstStyle/>
            <a:p>
              <a:pPr algn="ctr">
                <a:lnSpc>
                  <a:spcPts val="2520"/>
                </a:lnSpc>
              </a:pPr>
            </a:p>
          </p:txBody>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47873" y="38226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0">
            <a:off x="1900079" y="2027573"/>
            <a:ext cx="6044675" cy="2183639"/>
          </a:xfrm>
          <a:custGeom>
            <a:avLst/>
            <a:gdLst/>
            <a:ahLst/>
            <a:cxnLst/>
            <a:rect r="r" b="b" t="t" l="l"/>
            <a:pathLst>
              <a:path h="2183639" w="6044675">
                <a:moveTo>
                  <a:pt x="0" y="0"/>
                </a:moveTo>
                <a:lnTo>
                  <a:pt x="6044676" y="0"/>
                </a:lnTo>
                <a:lnTo>
                  <a:pt x="6044676" y="2183639"/>
                </a:lnTo>
                <a:lnTo>
                  <a:pt x="0" y="2183639"/>
                </a:lnTo>
                <a:lnTo>
                  <a:pt x="0" y="0"/>
                </a:lnTo>
                <a:close/>
              </a:path>
            </a:pathLst>
          </a:custGeom>
          <a:blipFill>
            <a:blip r:embed="rId4"/>
            <a:stretch>
              <a:fillRect l="0" t="0" r="0" b="0"/>
            </a:stretch>
          </a:blipFill>
        </p:spPr>
      </p:sp>
      <p:sp>
        <p:nvSpPr>
          <p:cNvPr name="Freeform 5" id="5"/>
          <p:cNvSpPr/>
          <p:nvPr/>
        </p:nvSpPr>
        <p:spPr>
          <a:xfrm flipH="false" flipV="false" rot="0">
            <a:off x="1028700" y="4468553"/>
            <a:ext cx="7988571" cy="4877176"/>
          </a:xfrm>
          <a:custGeom>
            <a:avLst/>
            <a:gdLst/>
            <a:ahLst/>
            <a:cxnLst/>
            <a:rect r="r" b="b" t="t" l="l"/>
            <a:pathLst>
              <a:path h="4877176" w="7988571">
                <a:moveTo>
                  <a:pt x="0" y="0"/>
                </a:moveTo>
                <a:lnTo>
                  <a:pt x="7988571" y="0"/>
                </a:lnTo>
                <a:lnTo>
                  <a:pt x="7988571" y="4877177"/>
                </a:lnTo>
                <a:lnTo>
                  <a:pt x="0" y="4877177"/>
                </a:lnTo>
                <a:lnTo>
                  <a:pt x="0" y="0"/>
                </a:lnTo>
                <a:close/>
              </a:path>
            </a:pathLst>
          </a:custGeom>
          <a:blipFill>
            <a:blip r:embed="rId5"/>
            <a:stretch>
              <a:fillRect l="0" t="0" r="-17125" b="0"/>
            </a:stretch>
          </a:blipFill>
        </p:spPr>
      </p:sp>
      <p:sp>
        <p:nvSpPr>
          <p:cNvPr name="TextBox 6" id="6"/>
          <p:cNvSpPr txBox="true"/>
          <p:nvPr/>
        </p:nvSpPr>
        <p:spPr>
          <a:xfrm rot="0">
            <a:off x="9660943" y="3671275"/>
            <a:ext cx="8146356" cy="4377928"/>
          </a:xfrm>
          <a:prstGeom prst="rect">
            <a:avLst/>
          </a:prstGeom>
        </p:spPr>
        <p:txBody>
          <a:bodyPr anchor="t" rtlCol="false" tIns="0" lIns="0" bIns="0" rIns="0">
            <a:spAutoFit/>
          </a:bodyPr>
          <a:lstStyle/>
          <a:p>
            <a:pPr algn="l" marL="539749" indent="-269875" lvl="1">
              <a:lnSpc>
                <a:spcPts val="4374"/>
              </a:lnSpc>
              <a:buFont typeface="Arial"/>
              <a:buChar char="•"/>
            </a:pPr>
            <a:r>
              <a:rPr lang="en-US" sz="2499">
                <a:solidFill>
                  <a:srgbClr val="000000"/>
                </a:solidFill>
                <a:latin typeface="Roboto"/>
                <a:ea typeface="Roboto"/>
                <a:cs typeface="Roboto"/>
                <a:sym typeface="Roboto"/>
              </a:rPr>
              <a:t>Funktionen können Eingabeparameter haben</a:t>
            </a:r>
          </a:p>
          <a:p>
            <a:pPr algn="l" marL="539749" indent="-269875" lvl="1">
              <a:lnSpc>
                <a:spcPts val="4374"/>
              </a:lnSpc>
              <a:buFont typeface="Arial"/>
              <a:buChar char="•"/>
            </a:pPr>
            <a:r>
              <a:rPr lang="en-US" sz="2499">
                <a:solidFill>
                  <a:srgbClr val="000000"/>
                </a:solidFill>
                <a:latin typeface="Roboto"/>
                <a:ea typeface="Roboto"/>
                <a:cs typeface="Roboto"/>
                <a:sym typeface="Roboto"/>
              </a:rPr>
              <a:t>Damit können wir der Funktion einen Wert übermitteln</a:t>
            </a:r>
          </a:p>
          <a:p>
            <a:pPr algn="l" marL="539749" indent="-269875" lvl="1">
              <a:lnSpc>
                <a:spcPts val="4374"/>
              </a:lnSpc>
              <a:buFont typeface="Arial"/>
              <a:buChar char="•"/>
            </a:pPr>
            <a:r>
              <a:rPr lang="en-US" sz="2499">
                <a:solidFill>
                  <a:srgbClr val="000000"/>
                </a:solidFill>
                <a:latin typeface="Roboto"/>
                <a:ea typeface="Roboto"/>
                <a:cs typeface="Roboto"/>
                <a:sym typeface="Roboto"/>
              </a:rPr>
              <a:t>Wir können auch einen Wert (Zahl oder Text) von der Funktion zurückgeben</a:t>
            </a:r>
          </a:p>
          <a:p>
            <a:pPr algn="l" marL="539749" indent="-269875" lvl="1">
              <a:lnSpc>
                <a:spcPts val="4374"/>
              </a:lnSpc>
              <a:buFont typeface="Arial"/>
              <a:buChar char="•"/>
            </a:pPr>
            <a:r>
              <a:rPr lang="en-US" sz="2499">
                <a:solidFill>
                  <a:srgbClr val="000000"/>
                </a:solidFill>
                <a:latin typeface="Roboto"/>
                <a:ea typeface="Roboto"/>
                <a:cs typeface="Roboto"/>
                <a:sym typeface="Roboto"/>
              </a:rPr>
              <a:t>Um diesen Rückgabe Wert verwenden zu können müssen wir unsere Funktion wie eine “Variable” verwenden:</a:t>
            </a:r>
          </a:p>
          <a:p>
            <a:pPr algn="l">
              <a:lnSpc>
                <a:spcPts val="4374"/>
              </a:lnSpc>
            </a:pPr>
          </a:p>
        </p:txBody>
      </p:sp>
      <p:sp>
        <p:nvSpPr>
          <p:cNvPr name="AutoShape 7" id="7"/>
          <p:cNvSpPr/>
          <p:nvPr/>
        </p:nvSpPr>
        <p:spPr>
          <a:xfrm flipH="true" flipV="true">
            <a:off x="7188925" y="2635203"/>
            <a:ext cx="2622595" cy="1311445"/>
          </a:xfrm>
          <a:prstGeom prst="line">
            <a:avLst/>
          </a:prstGeom>
          <a:ln cap="flat" w="38100">
            <a:solidFill>
              <a:srgbClr val="FF751F"/>
            </a:solidFill>
            <a:prstDash val="solid"/>
            <a:headEnd type="none" len="sm" w="sm"/>
            <a:tailEnd type="triangle" len="med" w="lg"/>
          </a:ln>
        </p:spPr>
      </p:sp>
      <p:sp>
        <p:nvSpPr>
          <p:cNvPr name="AutoShape 8" id="8"/>
          <p:cNvSpPr/>
          <p:nvPr/>
        </p:nvSpPr>
        <p:spPr>
          <a:xfrm flipH="true">
            <a:off x="7580617" y="4598590"/>
            <a:ext cx="2230903" cy="664166"/>
          </a:xfrm>
          <a:prstGeom prst="line">
            <a:avLst/>
          </a:prstGeom>
          <a:ln cap="flat" w="38100">
            <a:solidFill>
              <a:srgbClr val="FF751F"/>
            </a:solidFill>
            <a:prstDash val="solid"/>
            <a:headEnd type="none" len="sm" w="sm"/>
            <a:tailEnd type="triangle" len="med" w="lg"/>
          </a:ln>
        </p:spPr>
      </p:sp>
      <p:sp>
        <p:nvSpPr>
          <p:cNvPr name="Freeform 9" id="9"/>
          <p:cNvSpPr/>
          <p:nvPr/>
        </p:nvSpPr>
        <p:spPr>
          <a:xfrm>
            <a:off x="7188925" y="5386243"/>
            <a:ext cx="635518" cy="843879"/>
          </a:xfrm>
          <a:custGeom>
            <a:avLst/>
            <a:gdLst/>
            <a:ahLst/>
            <a:cxnLst/>
            <a:rect r="r" b="b" t="t" l="l"/>
            <a:pathLst>
              <a:path h="843879" w="635518">
                <a:moveTo>
                  <a:pt x="391692" y="0"/>
                </a:moveTo>
                <a:quadBezTo>
                  <a:pt x="1029161" y="327528"/>
                  <a:pt x="0" y="843879"/>
                </a:quadBezTo>
              </a:path>
            </a:pathLst>
          </a:custGeom>
          <a:ln cap="flat" w="38100">
            <a:solidFill>
              <a:srgbClr val="FF751F"/>
            </a:solidFill>
            <a:prstDash val="solid"/>
            <a:headEnd type="none" len="sm" w="sm"/>
            <a:tailEnd type="triangle" len="med" w="lg"/>
          </a:ln>
        </p:spPr>
      </p:sp>
      <p:sp>
        <p:nvSpPr>
          <p:cNvPr name="AutoShape 10" id="10"/>
          <p:cNvSpPr/>
          <p:nvPr/>
        </p:nvSpPr>
        <p:spPr>
          <a:xfrm flipH="true">
            <a:off x="7188925" y="5386243"/>
            <a:ext cx="2622595" cy="3224679"/>
          </a:xfrm>
          <a:prstGeom prst="line">
            <a:avLst/>
          </a:prstGeom>
          <a:ln cap="flat" w="38100">
            <a:solidFill>
              <a:srgbClr val="FF751F"/>
            </a:solidFill>
            <a:prstDash val="solid"/>
            <a:headEnd type="none" len="sm" w="sm"/>
            <a:tailEnd type="triangle" len="med" w="lg"/>
          </a:ln>
        </p:spPr>
      </p:sp>
      <p:sp>
        <p:nvSpPr>
          <p:cNvPr name="Freeform 11" id="11"/>
          <p:cNvSpPr/>
          <p:nvPr/>
        </p:nvSpPr>
        <p:spPr>
          <a:xfrm flipH="false" flipV="false" rot="0">
            <a:off x="12533720" y="7202670"/>
            <a:ext cx="2195972" cy="563216"/>
          </a:xfrm>
          <a:custGeom>
            <a:avLst/>
            <a:gdLst/>
            <a:ahLst/>
            <a:cxnLst/>
            <a:rect r="r" b="b" t="t" l="l"/>
            <a:pathLst>
              <a:path h="563216" w="2195972">
                <a:moveTo>
                  <a:pt x="0" y="0"/>
                </a:moveTo>
                <a:lnTo>
                  <a:pt x="2195972" y="0"/>
                </a:lnTo>
                <a:lnTo>
                  <a:pt x="2195972" y="563215"/>
                </a:lnTo>
                <a:lnTo>
                  <a:pt x="0" y="563215"/>
                </a:lnTo>
                <a:lnTo>
                  <a:pt x="0" y="0"/>
                </a:lnTo>
                <a:close/>
              </a:path>
            </a:pathLst>
          </a:custGeom>
          <a:blipFill>
            <a:blip r:embed="rId6"/>
            <a:stretch>
              <a:fillRect l="0" t="0" r="0" b="0"/>
            </a:stretch>
          </a:blipFill>
        </p:spPr>
      </p:sp>
      <p:sp>
        <p:nvSpPr>
          <p:cNvPr name="Freeform 12" id="12"/>
          <p:cNvSpPr/>
          <p:nvPr/>
        </p:nvSpPr>
        <p:spPr>
          <a:xfrm flipH="false" flipV="false" rot="0">
            <a:off x="11481957" y="7857055"/>
            <a:ext cx="3366670" cy="716313"/>
          </a:xfrm>
          <a:custGeom>
            <a:avLst/>
            <a:gdLst/>
            <a:ahLst/>
            <a:cxnLst/>
            <a:rect r="r" b="b" t="t" l="l"/>
            <a:pathLst>
              <a:path h="716313" w="3366670">
                <a:moveTo>
                  <a:pt x="0" y="0"/>
                </a:moveTo>
                <a:lnTo>
                  <a:pt x="3366670" y="0"/>
                </a:lnTo>
                <a:lnTo>
                  <a:pt x="3366670" y="716312"/>
                </a:lnTo>
                <a:lnTo>
                  <a:pt x="0" y="716312"/>
                </a:lnTo>
                <a:lnTo>
                  <a:pt x="0" y="0"/>
                </a:lnTo>
                <a:close/>
              </a:path>
            </a:pathLst>
          </a:custGeom>
          <a:blipFill>
            <a:blip r:embed="rId7"/>
            <a:stretch>
              <a:fillRect l="0" t="0" r="0" b="0"/>
            </a:stretch>
          </a:blipFill>
        </p:spPr>
      </p:sp>
      <p:sp>
        <p:nvSpPr>
          <p:cNvPr name="TextBox 13" id="13"/>
          <p:cNvSpPr txBox="true"/>
          <p:nvPr/>
        </p:nvSpPr>
        <p:spPr>
          <a:xfrm rot="0">
            <a:off x="4723553" y="267964"/>
            <a:ext cx="8840894"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Erweiterte Funktionen</a:t>
            </a:r>
          </a:p>
          <a:p>
            <a:pPr algn="ctr">
              <a:lnSpc>
                <a:spcPts val="3359"/>
              </a:lnSpc>
              <a:spcBef>
                <a:spcPct val="0"/>
              </a:spcBef>
            </a:pPr>
            <a:r>
              <a:rPr lang="en-US" sz="2400">
                <a:solidFill>
                  <a:srgbClr val="000000"/>
                </a:solidFill>
                <a:latin typeface="Gagalin"/>
                <a:ea typeface="Gagalin"/>
                <a:cs typeface="Gagalin"/>
                <a:sym typeface="Gagalin"/>
              </a:rPr>
              <a:t>Teile und herrsche!</a:t>
            </a:r>
          </a:p>
        </p:txBody>
      </p:sp>
      <p:sp>
        <p:nvSpPr>
          <p:cNvPr name="Freeform 14" id="14"/>
          <p:cNvSpPr/>
          <p:nvPr/>
        </p:nvSpPr>
        <p:spPr>
          <a:xfrm>
            <a:off x="4945720" y="5463381"/>
            <a:ext cx="759290" cy="3291916"/>
          </a:xfrm>
          <a:custGeom>
            <a:avLst/>
            <a:gdLst/>
            <a:ahLst/>
            <a:cxnLst/>
            <a:rect r="r" b="b" t="t" l="l"/>
            <a:pathLst>
              <a:path h="3291916" w="759290">
                <a:moveTo>
                  <a:pt x="759289" y="3291916"/>
                </a:moveTo>
                <a:quadBezTo>
                  <a:pt x="-759290" y="529011"/>
                  <a:pt x="759289" y="0"/>
                </a:quadBezTo>
              </a:path>
            </a:pathLst>
          </a:custGeom>
          <a:ln cap="flat" w="38100">
            <a:solidFill>
              <a:srgbClr val="FF751F"/>
            </a:solidFill>
            <a:prstDash val="solid"/>
            <a:headEnd type="none" len="sm" w="sm"/>
            <a:tailEnd type="triangle" len="med" w="lg"/>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987089" y="4210080"/>
            <a:ext cx="3168914" cy="878037"/>
          </a:xfrm>
          <a:custGeom>
            <a:avLst/>
            <a:gdLst/>
            <a:ahLst/>
            <a:cxnLst/>
            <a:rect r="r" b="b" t="t" l="l"/>
            <a:pathLst>
              <a:path h="878037" w="3168914">
                <a:moveTo>
                  <a:pt x="0" y="0"/>
                </a:moveTo>
                <a:lnTo>
                  <a:pt x="3168914" y="0"/>
                </a:lnTo>
                <a:lnTo>
                  <a:pt x="3168914" y="878036"/>
                </a:lnTo>
                <a:lnTo>
                  <a:pt x="0" y="878036"/>
                </a:lnTo>
                <a:lnTo>
                  <a:pt x="0" y="0"/>
                </a:lnTo>
                <a:close/>
              </a:path>
            </a:pathLst>
          </a:custGeom>
          <a:blipFill>
            <a:blip r:embed="rId2"/>
            <a:stretch>
              <a:fillRect l="0" t="0" r="0" b="0"/>
            </a:stretch>
          </a:blipFill>
        </p:spPr>
      </p:sp>
      <p:sp>
        <p:nvSpPr>
          <p:cNvPr name="Freeform 3" id="3"/>
          <p:cNvSpPr/>
          <p:nvPr/>
        </p:nvSpPr>
        <p:spPr>
          <a:xfrm flipH="false" flipV="false" rot="0">
            <a:off x="2226806" y="4308142"/>
            <a:ext cx="3966656" cy="715933"/>
          </a:xfrm>
          <a:custGeom>
            <a:avLst/>
            <a:gdLst/>
            <a:ahLst/>
            <a:cxnLst/>
            <a:rect r="r" b="b" t="t" l="l"/>
            <a:pathLst>
              <a:path h="715933" w="3966656">
                <a:moveTo>
                  <a:pt x="0" y="0"/>
                </a:moveTo>
                <a:lnTo>
                  <a:pt x="3966657" y="0"/>
                </a:lnTo>
                <a:lnTo>
                  <a:pt x="3966657" y="715933"/>
                </a:lnTo>
                <a:lnTo>
                  <a:pt x="0" y="715933"/>
                </a:lnTo>
                <a:lnTo>
                  <a:pt x="0" y="0"/>
                </a:lnTo>
                <a:close/>
              </a:path>
            </a:pathLst>
          </a:custGeom>
          <a:blipFill>
            <a:blip r:embed="rId3"/>
            <a:stretch>
              <a:fillRect l="0" t="0" r="0" b="0"/>
            </a:stretch>
          </a:blipFill>
        </p:spPr>
      </p:sp>
      <p:sp>
        <p:nvSpPr>
          <p:cNvPr name="AutoShape 4" id="4"/>
          <p:cNvSpPr/>
          <p:nvPr/>
        </p:nvSpPr>
        <p:spPr>
          <a:xfrm flipH="true">
            <a:off x="6193463" y="4665415"/>
            <a:ext cx="370377" cy="693"/>
          </a:xfrm>
          <a:prstGeom prst="line">
            <a:avLst/>
          </a:prstGeom>
          <a:ln cap="flat" w="38100">
            <a:solidFill>
              <a:srgbClr val="000000"/>
            </a:solidFill>
            <a:prstDash val="solid"/>
            <a:headEnd type="none" len="sm" w="sm"/>
            <a:tailEnd type="arrow" len="sm" w="med"/>
          </a:ln>
        </p:spPr>
      </p:sp>
      <p:sp>
        <p:nvSpPr>
          <p:cNvPr name="Freeform 5" id="5"/>
          <p:cNvSpPr/>
          <p:nvPr/>
        </p:nvSpPr>
        <p:spPr>
          <a:xfrm flipH="false" flipV="false" rot="0">
            <a:off x="10393414" y="7515971"/>
            <a:ext cx="3821830" cy="1442582"/>
          </a:xfrm>
          <a:custGeom>
            <a:avLst/>
            <a:gdLst/>
            <a:ahLst/>
            <a:cxnLst/>
            <a:rect r="r" b="b" t="t" l="l"/>
            <a:pathLst>
              <a:path h="1442582" w="3821830">
                <a:moveTo>
                  <a:pt x="0" y="0"/>
                </a:moveTo>
                <a:lnTo>
                  <a:pt x="3821831" y="0"/>
                </a:lnTo>
                <a:lnTo>
                  <a:pt x="3821831" y="1442582"/>
                </a:lnTo>
                <a:lnTo>
                  <a:pt x="0" y="1442582"/>
                </a:lnTo>
                <a:lnTo>
                  <a:pt x="0" y="0"/>
                </a:lnTo>
                <a:close/>
              </a:path>
            </a:pathLst>
          </a:custGeom>
          <a:blipFill>
            <a:blip r:embed="rId4"/>
            <a:stretch>
              <a:fillRect l="-2037" t="-7410" r="0" b="-4403"/>
            </a:stretch>
          </a:blipFill>
        </p:spPr>
      </p:sp>
      <p:sp>
        <p:nvSpPr>
          <p:cNvPr name="Freeform 6" id="6"/>
          <p:cNvSpPr/>
          <p:nvPr/>
        </p:nvSpPr>
        <p:spPr>
          <a:xfrm flipH="false" flipV="false" rot="0">
            <a:off x="2152691" y="7131955"/>
            <a:ext cx="2137262" cy="1984903"/>
          </a:xfrm>
          <a:custGeom>
            <a:avLst/>
            <a:gdLst/>
            <a:ahLst/>
            <a:cxnLst/>
            <a:rect r="r" b="b" t="t" l="l"/>
            <a:pathLst>
              <a:path h="1984903" w="2137262">
                <a:moveTo>
                  <a:pt x="0" y="0"/>
                </a:moveTo>
                <a:lnTo>
                  <a:pt x="2137262" y="0"/>
                </a:lnTo>
                <a:lnTo>
                  <a:pt x="2137262" y="1984903"/>
                </a:lnTo>
                <a:lnTo>
                  <a:pt x="0" y="1984903"/>
                </a:lnTo>
                <a:lnTo>
                  <a:pt x="0" y="0"/>
                </a:lnTo>
                <a:close/>
              </a:path>
            </a:pathLst>
          </a:custGeom>
          <a:blipFill>
            <a:blip r:embed="rId5"/>
            <a:stretch>
              <a:fillRect l="0" t="0" r="0" b="0"/>
            </a:stretch>
          </a:blipFill>
        </p:spPr>
      </p:sp>
      <p:sp>
        <p:nvSpPr>
          <p:cNvPr name="AutoShape 7" id="7"/>
          <p:cNvSpPr/>
          <p:nvPr/>
        </p:nvSpPr>
        <p:spPr>
          <a:xfrm flipH="true">
            <a:off x="2941400" y="7048035"/>
            <a:ext cx="582692" cy="1009252"/>
          </a:xfrm>
          <a:prstGeom prst="line">
            <a:avLst/>
          </a:prstGeom>
          <a:ln cap="flat" w="38100">
            <a:solidFill>
              <a:srgbClr val="000000"/>
            </a:solidFill>
            <a:prstDash val="solid"/>
            <a:headEnd type="none" len="sm" w="sm"/>
            <a:tailEnd type="arrow" len="sm" w="med"/>
          </a:ln>
        </p:spPr>
      </p:sp>
      <p:sp>
        <p:nvSpPr>
          <p:cNvPr name="Freeform 8" id="8"/>
          <p:cNvSpPr/>
          <p:nvPr/>
        </p:nvSpPr>
        <p:spPr>
          <a:xfrm flipH="false" flipV="false" rot="0">
            <a:off x="5273163" y="7152613"/>
            <a:ext cx="3499769" cy="1964245"/>
          </a:xfrm>
          <a:custGeom>
            <a:avLst/>
            <a:gdLst/>
            <a:ahLst/>
            <a:cxnLst/>
            <a:rect r="r" b="b" t="t" l="l"/>
            <a:pathLst>
              <a:path h="1964245" w="3499769">
                <a:moveTo>
                  <a:pt x="0" y="0"/>
                </a:moveTo>
                <a:lnTo>
                  <a:pt x="3499769" y="0"/>
                </a:lnTo>
                <a:lnTo>
                  <a:pt x="3499769" y="1964245"/>
                </a:lnTo>
                <a:lnTo>
                  <a:pt x="0" y="1964245"/>
                </a:lnTo>
                <a:lnTo>
                  <a:pt x="0" y="0"/>
                </a:lnTo>
                <a:close/>
              </a:path>
            </a:pathLst>
          </a:custGeom>
          <a:blipFill>
            <a:blip r:embed="rId6"/>
            <a:stretch>
              <a:fillRect l="0" t="0" r="0" b="0"/>
            </a:stretch>
          </a:blipFill>
        </p:spPr>
      </p:sp>
      <p:sp>
        <p:nvSpPr>
          <p:cNvPr name="Freeform 9" id="9"/>
          <p:cNvSpPr/>
          <p:nvPr/>
        </p:nvSpPr>
        <p:spPr>
          <a:xfrm flipH="false" flipV="false" rot="0">
            <a:off x="3273068" y="6633419"/>
            <a:ext cx="2368029" cy="519193"/>
          </a:xfrm>
          <a:custGeom>
            <a:avLst/>
            <a:gdLst/>
            <a:ahLst/>
            <a:cxnLst/>
            <a:rect r="r" b="b" t="t" l="l"/>
            <a:pathLst>
              <a:path h="519193" w="2368029">
                <a:moveTo>
                  <a:pt x="0" y="0"/>
                </a:moveTo>
                <a:lnTo>
                  <a:pt x="2368029" y="0"/>
                </a:lnTo>
                <a:lnTo>
                  <a:pt x="2368029" y="519194"/>
                </a:lnTo>
                <a:lnTo>
                  <a:pt x="0" y="519194"/>
                </a:lnTo>
                <a:lnTo>
                  <a:pt x="0" y="0"/>
                </a:lnTo>
                <a:close/>
              </a:path>
            </a:pathLst>
          </a:custGeom>
          <a:blipFill>
            <a:blip r:embed="rId7"/>
            <a:stretch>
              <a:fillRect l="0" t="0" r="0" b="0"/>
            </a:stretch>
          </a:blipFill>
        </p:spPr>
      </p:sp>
      <p:sp>
        <p:nvSpPr>
          <p:cNvPr name="TextBox 10" id="10"/>
          <p:cNvSpPr txBox="true"/>
          <p:nvPr/>
        </p:nvSpPr>
        <p:spPr>
          <a:xfrm rot="0">
            <a:off x="5139354" y="241469"/>
            <a:ext cx="6892613" cy="1543414"/>
          </a:xfrm>
          <a:prstGeom prst="rect">
            <a:avLst/>
          </a:prstGeom>
        </p:spPr>
        <p:txBody>
          <a:bodyPr anchor="t" rtlCol="false" tIns="0" lIns="0" bIns="0" rIns="0">
            <a:spAutoFit/>
          </a:bodyPr>
          <a:lstStyle/>
          <a:p>
            <a:pPr algn="ctr">
              <a:lnSpc>
                <a:spcPts val="8752"/>
              </a:lnSpc>
            </a:pPr>
            <a:r>
              <a:rPr lang="en-US" sz="6252">
                <a:solidFill>
                  <a:srgbClr val="000000"/>
                </a:solidFill>
                <a:latin typeface="Gagalin"/>
                <a:ea typeface="Gagalin"/>
                <a:cs typeface="Gagalin"/>
                <a:sym typeface="Gagalin"/>
              </a:rPr>
              <a:t>MakeCode: Blöcke</a:t>
            </a:r>
          </a:p>
          <a:p>
            <a:pPr algn="ctr">
              <a:lnSpc>
                <a:spcPts val="3372"/>
              </a:lnSpc>
              <a:spcBef>
                <a:spcPct val="0"/>
              </a:spcBef>
            </a:pPr>
            <a:r>
              <a:rPr lang="en-US" sz="2408">
                <a:solidFill>
                  <a:srgbClr val="000000"/>
                </a:solidFill>
                <a:latin typeface="Gagalin"/>
                <a:ea typeface="Gagalin"/>
                <a:cs typeface="Gagalin"/>
                <a:sym typeface="Gagalin"/>
              </a:rPr>
              <a:t>Auf die Form kommt es an!</a:t>
            </a:r>
          </a:p>
        </p:txBody>
      </p:sp>
      <p:sp>
        <p:nvSpPr>
          <p:cNvPr name="TextBox 11" id="11"/>
          <p:cNvSpPr txBox="true"/>
          <p:nvPr/>
        </p:nvSpPr>
        <p:spPr>
          <a:xfrm rot="0">
            <a:off x="1119553" y="2013484"/>
            <a:ext cx="16048894" cy="834390"/>
          </a:xfrm>
          <a:prstGeom prst="rect">
            <a:avLst/>
          </a:prstGeom>
        </p:spPr>
        <p:txBody>
          <a:bodyPr anchor="t" rtlCol="false" tIns="0" lIns="0" bIns="0" rIns="0">
            <a:spAutoFit/>
          </a:bodyPr>
          <a:lstStyle/>
          <a:p>
            <a:pPr algn="ctr">
              <a:lnSpc>
                <a:spcPts val="3359"/>
              </a:lnSpc>
            </a:pPr>
            <a:r>
              <a:rPr lang="en-US" sz="2399">
                <a:solidFill>
                  <a:srgbClr val="000000"/>
                </a:solidFill>
                <a:latin typeface="Roboto"/>
                <a:ea typeface="Roboto"/>
                <a:cs typeface="Roboto"/>
                <a:sym typeface="Roboto"/>
              </a:rPr>
              <a:t>Wenn Du Dich im MakeCode editor umschaust dann hast Du vielleicht schon bemerkt dass unsere Blöcke verschiedene Formen haben können. Hier erfährst Du was diese Formen bedeuten:</a:t>
            </a:r>
          </a:p>
        </p:txBody>
      </p:sp>
      <p:sp>
        <p:nvSpPr>
          <p:cNvPr name="TextBox 12" id="12"/>
          <p:cNvSpPr txBox="true"/>
          <p:nvPr/>
        </p:nvSpPr>
        <p:spPr>
          <a:xfrm rot="0">
            <a:off x="10306110" y="5264478"/>
            <a:ext cx="5449383" cy="1305367"/>
          </a:xfrm>
          <a:prstGeom prst="rect">
            <a:avLst/>
          </a:prstGeom>
        </p:spPr>
        <p:txBody>
          <a:bodyPr anchor="t" rtlCol="false" tIns="0" lIns="0" bIns="0" rIns="0">
            <a:spAutoFit/>
          </a:bodyPr>
          <a:lstStyle/>
          <a:p>
            <a:pPr algn="l">
              <a:lnSpc>
                <a:spcPts val="2626"/>
              </a:lnSpc>
            </a:pPr>
            <a:r>
              <a:rPr lang="en-US" sz="1876">
                <a:solidFill>
                  <a:srgbClr val="000000"/>
                </a:solidFill>
                <a:latin typeface="Roboto"/>
                <a:ea typeface="Roboto"/>
                <a:cs typeface="Roboto"/>
                <a:sym typeface="Roboto"/>
              </a:rPr>
              <a:t>Ich bin oval und eine Variable. In mir ist ein Wert gespeichert. Den kannst anzeigen oder vergleichen. Ich kann mich verändern - ich bin variabel!</a:t>
            </a:r>
          </a:p>
          <a:p>
            <a:pPr algn="l">
              <a:lnSpc>
                <a:spcPts val="2626"/>
              </a:lnSpc>
            </a:pPr>
            <a:r>
              <a:rPr lang="en-US" sz="1876">
                <a:solidFill>
                  <a:srgbClr val="000000"/>
                </a:solidFill>
                <a:latin typeface="Roboto"/>
                <a:ea typeface="Roboto"/>
                <a:cs typeface="Roboto"/>
                <a:sym typeface="Roboto"/>
              </a:rPr>
              <a:t>Ich passe nur in Blöcke mit einem ovalen Feld:</a:t>
            </a:r>
          </a:p>
        </p:txBody>
      </p:sp>
      <p:sp>
        <p:nvSpPr>
          <p:cNvPr name="TextBox 13" id="13"/>
          <p:cNvSpPr txBox="true"/>
          <p:nvPr/>
        </p:nvSpPr>
        <p:spPr>
          <a:xfrm rot="0">
            <a:off x="2226806" y="5264456"/>
            <a:ext cx="6546126" cy="1305389"/>
          </a:xfrm>
          <a:prstGeom prst="rect">
            <a:avLst/>
          </a:prstGeom>
        </p:spPr>
        <p:txBody>
          <a:bodyPr anchor="t" rtlCol="false" tIns="0" lIns="0" bIns="0" rIns="0">
            <a:spAutoFit/>
          </a:bodyPr>
          <a:lstStyle/>
          <a:p>
            <a:pPr algn="l">
              <a:lnSpc>
                <a:spcPts val="2625"/>
              </a:lnSpc>
            </a:pPr>
            <a:r>
              <a:rPr lang="en-US" sz="1875">
                <a:solidFill>
                  <a:srgbClr val="000000"/>
                </a:solidFill>
                <a:latin typeface="Roboto"/>
                <a:ea typeface="Roboto"/>
                <a:cs typeface="Roboto"/>
                <a:sym typeface="Roboto"/>
              </a:rPr>
              <a:t>Ich bin eine “wahr/falsch” Block. Wenn ich gefragt werde, dann antworte ich nur mit “</a:t>
            </a:r>
            <a:r>
              <a:rPr lang="en-US" sz="1875" b="true">
                <a:solidFill>
                  <a:srgbClr val="000000"/>
                </a:solidFill>
                <a:latin typeface="Roboto Bold"/>
                <a:ea typeface="Roboto Bold"/>
                <a:cs typeface="Roboto Bold"/>
                <a:sym typeface="Roboto Bold"/>
              </a:rPr>
              <a:t>das ist wahr</a:t>
            </a:r>
            <a:r>
              <a:rPr lang="en-US" sz="1875">
                <a:solidFill>
                  <a:srgbClr val="000000"/>
                </a:solidFill>
                <a:latin typeface="Roboto"/>
                <a:ea typeface="Roboto"/>
                <a:cs typeface="Roboto"/>
                <a:sym typeface="Roboto"/>
              </a:rPr>
              <a:t>” oder “</a:t>
            </a:r>
            <a:r>
              <a:rPr lang="en-US" sz="1875" b="true">
                <a:solidFill>
                  <a:srgbClr val="000000"/>
                </a:solidFill>
                <a:latin typeface="Roboto Bold"/>
                <a:ea typeface="Roboto Bold"/>
                <a:cs typeface="Roboto Bold"/>
                <a:sym typeface="Roboto Bold"/>
              </a:rPr>
              <a:t>das is falsch</a:t>
            </a:r>
            <a:r>
              <a:rPr lang="en-US" sz="1875">
                <a:solidFill>
                  <a:srgbClr val="000000"/>
                </a:solidFill>
                <a:latin typeface="Roboto"/>
                <a:ea typeface="Roboto"/>
                <a:cs typeface="Roboto"/>
                <a:sym typeface="Roboto"/>
              </a:rPr>
              <a:t>”! Ist der Knopf ‘A’ gedrückt? Ich schau nach und sag es Dir!</a:t>
            </a:r>
          </a:p>
          <a:p>
            <a:pPr algn="l">
              <a:lnSpc>
                <a:spcPts val="2625"/>
              </a:lnSpc>
            </a:pPr>
            <a:r>
              <a:rPr lang="en-US" sz="1875">
                <a:solidFill>
                  <a:srgbClr val="000000"/>
                </a:solidFill>
                <a:latin typeface="Roboto"/>
                <a:ea typeface="Roboto"/>
                <a:cs typeface="Roboto"/>
                <a:sym typeface="Roboto"/>
              </a:rPr>
              <a:t>Ich passe nur in Blöcke mit einem “zackigen” Feld:</a:t>
            </a:r>
          </a:p>
        </p:txBody>
      </p:sp>
      <p:sp>
        <p:nvSpPr>
          <p:cNvPr name="TextBox 14" id="14"/>
          <p:cNvSpPr txBox="true"/>
          <p:nvPr/>
        </p:nvSpPr>
        <p:spPr>
          <a:xfrm rot="0">
            <a:off x="3377820" y="3704463"/>
            <a:ext cx="2883850" cy="362801"/>
          </a:xfrm>
          <a:prstGeom prst="rect">
            <a:avLst/>
          </a:prstGeom>
        </p:spPr>
        <p:txBody>
          <a:bodyPr anchor="t" rtlCol="false" tIns="0" lIns="0" bIns="0" rIns="0">
            <a:spAutoFit/>
          </a:bodyPr>
          <a:lstStyle/>
          <a:p>
            <a:pPr algn="ctr">
              <a:lnSpc>
                <a:spcPts val="2853"/>
              </a:lnSpc>
              <a:spcBef>
                <a:spcPct val="0"/>
              </a:spcBef>
            </a:pPr>
            <a:r>
              <a:rPr lang="en-US" b="true" sz="2038">
                <a:solidFill>
                  <a:srgbClr val="000000"/>
                </a:solidFill>
                <a:latin typeface="Roboto Bold"/>
                <a:ea typeface="Roboto Bold"/>
                <a:cs typeface="Roboto Bold"/>
                <a:sym typeface="Roboto Bold"/>
              </a:rPr>
              <a:t>Wahr / Falsch (Ja / Nein)</a:t>
            </a:r>
          </a:p>
        </p:txBody>
      </p:sp>
      <p:sp>
        <p:nvSpPr>
          <p:cNvPr name="TextBox 15" id="15"/>
          <p:cNvSpPr txBox="true"/>
          <p:nvPr/>
        </p:nvSpPr>
        <p:spPr>
          <a:xfrm rot="0">
            <a:off x="6563839" y="4478444"/>
            <a:ext cx="1796017" cy="326318"/>
          </a:xfrm>
          <a:prstGeom prst="rect">
            <a:avLst/>
          </a:prstGeom>
        </p:spPr>
        <p:txBody>
          <a:bodyPr anchor="t" rtlCol="false" tIns="0" lIns="0" bIns="0" rIns="0">
            <a:spAutoFit/>
          </a:bodyPr>
          <a:lstStyle/>
          <a:p>
            <a:pPr algn="ctr">
              <a:lnSpc>
                <a:spcPts val="2626"/>
              </a:lnSpc>
              <a:spcBef>
                <a:spcPct val="0"/>
              </a:spcBef>
            </a:pPr>
            <a:r>
              <a:rPr lang="en-US" sz="1876">
                <a:solidFill>
                  <a:srgbClr val="000000"/>
                </a:solidFill>
                <a:latin typeface="Roboto"/>
                <a:ea typeface="Roboto"/>
                <a:cs typeface="Roboto"/>
                <a:sym typeface="Roboto"/>
              </a:rPr>
              <a:t>Ich habe Zacken!</a:t>
            </a:r>
          </a:p>
        </p:txBody>
      </p:sp>
      <p:sp>
        <p:nvSpPr>
          <p:cNvPr name="TextBox 16" id="16"/>
          <p:cNvSpPr txBox="true"/>
          <p:nvPr/>
        </p:nvSpPr>
        <p:spPr>
          <a:xfrm rot="0">
            <a:off x="12031967" y="3772593"/>
            <a:ext cx="1109080" cy="362801"/>
          </a:xfrm>
          <a:prstGeom prst="rect">
            <a:avLst/>
          </a:prstGeom>
        </p:spPr>
        <p:txBody>
          <a:bodyPr anchor="t" rtlCol="false" tIns="0" lIns="0" bIns="0" rIns="0">
            <a:spAutoFit/>
          </a:bodyPr>
          <a:lstStyle/>
          <a:p>
            <a:pPr algn="ctr">
              <a:lnSpc>
                <a:spcPts val="2853"/>
              </a:lnSpc>
              <a:spcBef>
                <a:spcPct val="0"/>
              </a:spcBef>
            </a:pPr>
            <a:r>
              <a:rPr lang="en-US" b="true" sz="2038">
                <a:solidFill>
                  <a:srgbClr val="000000"/>
                </a:solidFill>
                <a:latin typeface="Roboto Bold"/>
                <a:ea typeface="Roboto Bold"/>
                <a:cs typeface="Roboto Bold"/>
                <a:sym typeface="Roboto Bold"/>
              </a:rPr>
              <a:t>Variablen</a:t>
            </a:r>
          </a:p>
        </p:txBody>
      </p:sp>
      <p:sp>
        <p:nvSpPr>
          <p:cNvPr name="Freeform 17" id="17"/>
          <p:cNvSpPr/>
          <p:nvPr/>
        </p:nvSpPr>
        <p:spPr>
          <a:xfrm flipH="false" flipV="false" rot="0">
            <a:off x="13356950" y="6874199"/>
            <a:ext cx="2398544" cy="664584"/>
          </a:xfrm>
          <a:custGeom>
            <a:avLst/>
            <a:gdLst/>
            <a:ahLst/>
            <a:cxnLst/>
            <a:rect r="r" b="b" t="t" l="l"/>
            <a:pathLst>
              <a:path h="664584" w="2398544">
                <a:moveTo>
                  <a:pt x="0" y="0"/>
                </a:moveTo>
                <a:lnTo>
                  <a:pt x="2398543" y="0"/>
                </a:lnTo>
                <a:lnTo>
                  <a:pt x="2398543" y="664583"/>
                </a:lnTo>
                <a:lnTo>
                  <a:pt x="0" y="664583"/>
                </a:lnTo>
                <a:lnTo>
                  <a:pt x="0" y="0"/>
                </a:lnTo>
                <a:close/>
              </a:path>
            </a:pathLst>
          </a:custGeom>
          <a:blipFill>
            <a:blip r:embed="rId2"/>
            <a:stretch>
              <a:fillRect l="0" t="0" r="0" b="0"/>
            </a:stretch>
          </a:blipFill>
        </p:spPr>
      </p:sp>
      <p:sp>
        <p:nvSpPr>
          <p:cNvPr name="AutoShape 18" id="18"/>
          <p:cNvSpPr/>
          <p:nvPr/>
        </p:nvSpPr>
        <p:spPr>
          <a:xfrm flipH="true">
            <a:off x="12304329" y="7206491"/>
            <a:ext cx="1052620" cy="537645"/>
          </a:xfrm>
          <a:prstGeom prst="line">
            <a:avLst/>
          </a:prstGeom>
          <a:ln cap="flat" w="38100">
            <a:solidFill>
              <a:srgbClr val="000000"/>
            </a:solidFill>
            <a:prstDash val="solid"/>
            <a:headEnd type="none" len="sm" w="sm"/>
            <a:tailEnd type="arrow" len="sm" w="med"/>
          </a:ln>
        </p:spPr>
      </p:sp>
      <p:sp>
        <p:nvSpPr>
          <p:cNvPr name="Freeform 19" id="19"/>
          <p:cNvSpPr/>
          <p:nvPr/>
        </p:nvSpPr>
        <p:spPr>
          <a:xfrm flipH="false" flipV="false" rot="0">
            <a:off x="766908" y="38732"/>
            <a:ext cx="2046623" cy="2046623"/>
          </a:xfrm>
          <a:custGeom>
            <a:avLst/>
            <a:gdLst/>
            <a:ahLst/>
            <a:cxnLst/>
            <a:rect r="r" b="b" t="t" l="l"/>
            <a:pathLst>
              <a:path h="2046623" w="2046623">
                <a:moveTo>
                  <a:pt x="0" y="0"/>
                </a:moveTo>
                <a:lnTo>
                  <a:pt x="2046623" y="0"/>
                </a:lnTo>
                <a:lnTo>
                  <a:pt x="2046623" y="2046624"/>
                </a:lnTo>
                <a:lnTo>
                  <a:pt x="0" y="2046624"/>
                </a:lnTo>
                <a:lnTo>
                  <a:pt x="0" y="0"/>
                </a:lnTo>
                <a:close/>
              </a:path>
            </a:pathLst>
          </a:custGeom>
          <a:blipFill>
            <a:blip r:embed="rId8"/>
            <a:stretch>
              <a:fillRect l="0" t="0" r="0" b="0"/>
            </a:stretch>
          </a:blipFill>
        </p:spPr>
      </p:sp>
      <p:sp>
        <p:nvSpPr>
          <p:cNvPr name="Freeform 20" id="20"/>
          <p:cNvSpPr/>
          <p:nvPr/>
        </p:nvSpPr>
        <p:spPr>
          <a:xfrm flipH="false" flipV="false" rot="0">
            <a:off x="15264093" y="352249"/>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9"/>
            <a:stretch>
              <a:fillRect l="0" t="-27533" r="0" b="0"/>
            </a:stretch>
          </a:blipFill>
        </p:spPr>
      </p:sp>
      <p:sp>
        <p:nvSpPr>
          <p:cNvPr name="TextBox 21" id="2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0"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15174" y="6595443"/>
            <a:ext cx="2472419" cy="2034680"/>
          </a:xfrm>
          <a:custGeom>
            <a:avLst/>
            <a:gdLst/>
            <a:ahLst/>
            <a:cxnLst/>
            <a:rect r="r" b="b" t="t" l="l"/>
            <a:pathLst>
              <a:path h="2034680" w="2472419">
                <a:moveTo>
                  <a:pt x="0" y="0"/>
                </a:moveTo>
                <a:lnTo>
                  <a:pt x="2472419" y="0"/>
                </a:lnTo>
                <a:lnTo>
                  <a:pt x="2472419" y="2034679"/>
                </a:lnTo>
                <a:lnTo>
                  <a:pt x="0" y="2034679"/>
                </a:lnTo>
                <a:lnTo>
                  <a:pt x="0" y="0"/>
                </a:lnTo>
                <a:close/>
              </a:path>
            </a:pathLst>
          </a:custGeom>
          <a:blipFill>
            <a:blip r:embed="rId2"/>
            <a:stretch>
              <a:fillRect l="0" t="0" r="0" b="0"/>
            </a:stretch>
          </a:blipFill>
        </p:spPr>
      </p:sp>
      <p:sp>
        <p:nvSpPr>
          <p:cNvPr name="Freeform 3" id="3"/>
          <p:cNvSpPr/>
          <p:nvPr/>
        </p:nvSpPr>
        <p:spPr>
          <a:xfrm flipH="false" flipV="false" rot="0">
            <a:off x="4054798" y="6595443"/>
            <a:ext cx="2478610" cy="2034680"/>
          </a:xfrm>
          <a:custGeom>
            <a:avLst/>
            <a:gdLst/>
            <a:ahLst/>
            <a:cxnLst/>
            <a:rect r="r" b="b" t="t" l="l"/>
            <a:pathLst>
              <a:path h="2034680" w="2478610">
                <a:moveTo>
                  <a:pt x="0" y="0"/>
                </a:moveTo>
                <a:lnTo>
                  <a:pt x="2478610" y="0"/>
                </a:lnTo>
                <a:lnTo>
                  <a:pt x="2478610" y="2034679"/>
                </a:lnTo>
                <a:lnTo>
                  <a:pt x="0" y="2034679"/>
                </a:lnTo>
                <a:lnTo>
                  <a:pt x="0" y="0"/>
                </a:lnTo>
                <a:close/>
              </a:path>
            </a:pathLst>
          </a:custGeom>
          <a:blipFill>
            <a:blip r:embed="rId3"/>
            <a:stretch>
              <a:fillRect l="0" t="0" r="0" b="0"/>
            </a:stretch>
          </a:blipFill>
        </p:spPr>
      </p:sp>
      <p:sp>
        <p:nvSpPr>
          <p:cNvPr name="Freeform 4" id="4"/>
          <p:cNvSpPr/>
          <p:nvPr/>
        </p:nvSpPr>
        <p:spPr>
          <a:xfrm flipH="false" flipV="false" rot="0">
            <a:off x="7200158" y="6581484"/>
            <a:ext cx="2474499" cy="2034680"/>
          </a:xfrm>
          <a:custGeom>
            <a:avLst/>
            <a:gdLst/>
            <a:ahLst/>
            <a:cxnLst/>
            <a:rect r="r" b="b" t="t" l="l"/>
            <a:pathLst>
              <a:path h="2034680" w="2474499">
                <a:moveTo>
                  <a:pt x="0" y="0"/>
                </a:moveTo>
                <a:lnTo>
                  <a:pt x="2474499" y="0"/>
                </a:lnTo>
                <a:lnTo>
                  <a:pt x="2474499" y="2034679"/>
                </a:lnTo>
                <a:lnTo>
                  <a:pt x="0" y="2034679"/>
                </a:lnTo>
                <a:lnTo>
                  <a:pt x="0" y="0"/>
                </a:lnTo>
                <a:close/>
              </a:path>
            </a:pathLst>
          </a:custGeom>
          <a:blipFill>
            <a:blip r:embed="rId4"/>
            <a:stretch>
              <a:fillRect l="0" t="0" r="0" b="0"/>
            </a:stretch>
          </a:blipFill>
        </p:spPr>
      </p:sp>
      <p:sp>
        <p:nvSpPr>
          <p:cNvPr name="Freeform 5" id="5"/>
          <p:cNvSpPr/>
          <p:nvPr/>
        </p:nvSpPr>
        <p:spPr>
          <a:xfrm flipH="false" flipV="false" rot="0">
            <a:off x="6959276" y="5180865"/>
            <a:ext cx="2956262" cy="991778"/>
          </a:xfrm>
          <a:custGeom>
            <a:avLst/>
            <a:gdLst/>
            <a:ahLst/>
            <a:cxnLst/>
            <a:rect r="r" b="b" t="t" l="l"/>
            <a:pathLst>
              <a:path h="991778" w="2956262">
                <a:moveTo>
                  <a:pt x="0" y="0"/>
                </a:moveTo>
                <a:lnTo>
                  <a:pt x="2956263" y="0"/>
                </a:lnTo>
                <a:lnTo>
                  <a:pt x="2956263" y="991778"/>
                </a:lnTo>
                <a:lnTo>
                  <a:pt x="0" y="991778"/>
                </a:lnTo>
                <a:lnTo>
                  <a:pt x="0" y="0"/>
                </a:lnTo>
                <a:close/>
              </a:path>
            </a:pathLst>
          </a:custGeom>
          <a:blipFill>
            <a:blip r:embed="rId5"/>
            <a:stretch>
              <a:fillRect l="-213825" t="-69888" r="-4092" b="-39777"/>
            </a:stretch>
          </a:blipFill>
        </p:spPr>
      </p:sp>
      <p:sp>
        <p:nvSpPr>
          <p:cNvPr name="Freeform 6" id="6"/>
          <p:cNvSpPr/>
          <p:nvPr/>
        </p:nvSpPr>
        <p:spPr>
          <a:xfrm flipH="false" flipV="false" rot="0">
            <a:off x="10990322" y="5143500"/>
            <a:ext cx="2588989" cy="2922973"/>
          </a:xfrm>
          <a:custGeom>
            <a:avLst/>
            <a:gdLst/>
            <a:ahLst/>
            <a:cxnLst/>
            <a:rect r="r" b="b" t="t" l="l"/>
            <a:pathLst>
              <a:path h="2922973" w="2588989">
                <a:moveTo>
                  <a:pt x="0" y="0"/>
                </a:moveTo>
                <a:lnTo>
                  <a:pt x="2588989" y="0"/>
                </a:lnTo>
                <a:lnTo>
                  <a:pt x="2588989" y="2922973"/>
                </a:lnTo>
                <a:lnTo>
                  <a:pt x="0" y="2922973"/>
                </a:lnTo>
                <a:lnTo>
                  <a:pt x="0" y="0"/>
                </a:lnTo>
                <a:close/>
              </a:path>
            </a:pathLst>
          </a:custGeom>
          <a:blipFill>
            <a:blip r:embed="rId6"/>
            <a:stretch>
              <a:fillRect l="0" t="-20622" r="0" b="-13303"/>
            </a:stretch>
          </a:blipFill>
        </p:spPr>
      </p:sp>
      <p:sp>
        <p:nvSpPr>
          <p:cNvPr name="Freeform 7" id="7"/>
          <p:cNvSpPr/>
          <p:nvPr/>
        </p:nvSpPr>
        <p:spPr>
          <a:xfrm flipH="false" flipV="false" rot="0">
            <a:off x="13980817" y="5143500"/>
            <a:ext cx="3597936" cy="2942683"/>
          </a:xfrm>
          <a:custGeom>
            <a:avLst/>
            <a:gdLst/>
            <a:ahLst/>
            <a:cxnLst/>
            <a:rect r="r" b="b" t="t" l="l"/>
            <a:pathLst>
              <a:path h="2942683" w="3597936">
                <a:moveTo>
                  <a:pt x="0" y="0"/>
                </a:moveTo>
                <a:lnTo>
                  <a:pt x="3597936" y="0"/>
                </a:lnTo>
                <a:lnTo>
                  <a:pt x="3597936" y="2942683"/>
                </a:lnTo>
                <a:lnTo>
                  <a:pt x="0" y="2942683"/>
                </a:lnTo>
                <a:lnTo>
                  <a:pt x="0" y="0"/>
                </a:lnTo>
                <a:close/>
              </a:path>
            </a:pathLst>
          </a:custGeom>
          <a:blipFill>
            <a:blip r:embed="rId7"/>
            <a:stretch>
              <a:fillRect l="0" t="0" r="0" b="0"/>
            </a:stretch>
          </a:blipFill>
        </p:spPr>
      </p:sp>
      <p:sp>
        <p:nvSpPr>
          <p:cNvPr name="Freeform 8" id="8"/>
          <p:cNvSpPr/>
          <p:nvPr/>
        </p:nvSpPr>
        <p:spPr>
          <a:xfrm flipH="false" flipV="false" rot="0">
            <a:off x="13403942" y="8532549"/>
            <a:ext cx="4111830" cy="1173277"/>
          </a:xfrm>
          <a:custGeom>
            <a:avLst/>
            <a:gdLst/>
            <a:ahLst/>
            <a:cxnLst/>
            <a:rect r="r" b="b" t="t" l="l"/>
            <a:pathLst>
              <a:path h="1173277" w="4111830">
                <a:moveTo>
                  <a:pt x="0" y="0"/>
                </a:moveTo>
                <a:lnTo>
                  <a:pt x="4111830" y="0"/>
                </a:lnTo>
                <a:lnTo>
                  <a:pt x="4111830" y="1173278"/>
                </a:lnTo>
                <a:lnTo>
                  <a:pt x="0" y="1173278"/>
                </a:lnTo>
                <a:lnTo>
                  <a:pt x="0" y="0"/>
                </a:lnTo>
                <a:close/>
              </a:path>
            </a:pathLst>
          </a:custGeom>
          <a:blipFill>
            <a:blip r:embed="rId8"/>
            <a:stretch>
              <a:fillRect l="0" t="-67216" r="0" b="-41610"/>
            </a:stretch>
          </a:blipFill>
        </p:spPr>
      </p:sp>
      <p:sp>
        <p:nvSpPr>
          <p:cNvPr name="Freeform 9" id="9"/>
          <p:cNvSpPr/>
          <p:nvPr/>
        </p:nvSpPr>
        <p:spPr>
          <a:xfrm flipH="false" flipV="false" rot="0">
            <a:off x="16247313" y="412193"/>
            <a:ext cx="1268458" cy="2045901"/>
          </a:xfrm>
          <a:custGeom>
            <a:avLst/>
            <a:gdLst/>
            <a:ahLst/>
            <a:cxnLst/>
            <a:rect r="r" b="b" t="t" l="l"/>
            <a:pathLst>
              <a:path h="2045901" w="1268458">
                <a:moveTo>
                  <a:pt x="0" y="0"/>
                </a:moveTo>
                <a:lnTo>
                  <a:pt x="1268459" y="0"/>
                </a:lnTo>
                <a:lnTo>
                  <a:pt x="1268459" y="2045901"/>
                </a:lnTo>
                <a:lnTo>
                  <a:pt x="0" y="2045901"/>
                </a:lnTo>
                <a:lnTo>
                  <a:pt x="0" y="0"/>
                </a:lnTo>
                <a:close/>
              </a:path>
            </a:pathLst>
          </a:custGeom>
          <a:blipFill>
            <a:blip r:embed="rId9"/>
            <a:stretch>
              <a:fillRect l="0" t="0" r="0" b="0"/>
            </a:stretch>
          </a:blipFill>
        </p:spPr>
      </p:sp>
      <p:sp>
        <p:nvSpPr>
          <p:cNvPr name="Freeform 10" id="10"/>
          <p:cNvSpPr/>
          <p:nvPr/>
        </p:nvSpPr>
        <p:spPr>
          <a:xfrm flipH="false" flipV="false" rot="0">
            <a:off x="766908" y="38732"/>
            <a:ext cx="2046623" cy="2046623"/>
          </a:xfrm>
          <a:custGeom>
            <a:avLst/>
            <a:gdLst/>
            <a:ahLst/>
            <a:cxnLst/>
            <a:rect r="r" b="b" t="t" l="l"/>
            <a:pathLst>
              <a:path h="2046623" w="2046623">
                <a:moveTo>
                  <a:pt x="0" y="0"/>
                </a:moveTo>
                <a:lnTo>
                  <a:pt x="2046623" y="0"/>
                </a:lnTo>
                <a:lnTo>
                  <a:pt x="2046623" y="2046624"/>
                </a:lnTo>
                <a:lnTo>
                  <a:pt x="0" y="2046624"/>
                </a:lnTo>
                <a:lnTo>
                  <a:pt x="0" y="0"/>
                </a:lnTo>
                <a:close/>
              </a:path>
            </a:pathLst>
          </a:custGeom>
          <a:blipFill>
            <a:blip r:embed="rId10"/>
            <a:stretch>
              <a:fillRect l="0" t="0" r="0" b="0"/>
            </a:stretch>
          </a:blipFill>
        </p:spPr>
      </p:sp>
      <p:sp>
        <p:nvSpPr>
          <p:cNvPr name="Freeform 11" id="11"/>
          <p:cNvSpPr/>
          <p:nvPr/>
        </p:nvSpPr>
        <p:spPr>
          <a:xfrm flipH="false" flipV="false" rot="0">
            <a:off x="520409" y="5143500"/>
            <a:ext cx="3261949" cy="1066509"/>
          </a:xfrm>
          <a:custGeom>
            <a:avLst/>
            <a:gdLst/>
            <a:ahLst/>
            <a:cxnLst/>
            <a:rect r="r" b="b" t="t" l="l"/>
            <a:pathLst>
              <a:path h="1066509" w="3261949">
                <a:moveTo>
                  <a:pt x="0" y="0"/>
                </a:moveTo>
                <a:lnTo>
                  <a:pt x="3261949" y="0"/>
                </a:lnTo>
                <a:lnTo>
                  <a:pt x="3261949" y="1066509"/>
                </a:lnTo>
                <a:lnTo>
                  <a:pt x="0" y="1066509"/>
                </a:lnTo>
                <a:lnTo>
                  <a:pt x="0" y="0"/>
                </a:lnTo>
                <a:close/>
              </a:path>
            </a:pathLst>
          </a:custGeom>
          <a:blipFill>
            <a:blip r:embed="rId5"/>
            <a:stretch>
              <a:fillRect l="0" t="-60891" r="-218185" b="-54425"/>
            </a:stretch>
          </a:blipFill>
        </p:spPr>
      </p:sp>
      <p:sp>
        <p:nvSpPr>
          <p:cNvPr name="Freeform 12" id="12"/>
          <p:cNvSpPr/>
          <p:nvPr/>
        </p:nvSpPr>
        <p:spPr>
          <a:xfrm flipH="false" flipV="false" rot="0">
            <a:off x="3974846" y="5135631"/>
            <a:ext cx="2638514" cy="1074377"/>
          </a:xfrm>
          <a:custGeom>
            <a:avLst/>
            <a:gdLst/>
            <a:ahLst/>
            <a:cxnLst/>
            <a:rect r="r" b="b" t="t" l="l"/>
            <a:pathLst>
              <a:path h="1074377" w="2638514">
                <a:moveTo>
                  <a:pt x="0" y="0"/>
                </a:moveTo>
                <a:lnTo>
                  <a:pt x="2638514" y="0"/>
                </a:lnTo>
                <a:lnTo>
                  <a:pt x="2638514" y="1074378"/>
                </a:lnTo>
                <a:lnTo>
                  <a:pt x="0" y="1074378"/>
                </a:lnTo>
                <a:lnTo>
                  <a:pt x="0" y="0"/>
                </a:lnTo>
                <a:close/>
              </a:path>
            </a:pathLst>
          </a:custGeom>
          <a:blipFill>
            <a:blip r:embed="rId5"/>
            <a:stretch>
              <a:fillRect l="-146742" t="-73863" r="-177144" b="-56459"/>
            </a:stretch>
          </a:blipFill>
        </p:spPr>
      </p:sp>
      <p:sp>
        <p:nvSpPr>
          <p:cNvPr name="Freeform 13" id="13"/>
          <p:cNvSpPr/>
          <p:nvPr/>
        </p:nvSpPr>
        <p:spPr>
          <a:xfrm flipH="false" flipV="false" rot="0">
            <a:off x="6613360" y="4124902"/>
            <a:ext cx="3498573" cy="717207"/>
          </a:xfrm>
          <a:custGeom>
            <a:avLst/>
            <a:gdLst/>
            <a:ahLst/>
            <a:cxnLst/>
            <a:rect r="r" b="b" t="t" l="l"/>
            <a:pathLst>
              <a:path h="717207" w="3498573">
                <a:moveTo>
                  <a:pt x="0" y="0"/>
                </a:moveTo>
                <a:lnTo>
                  <a:pt x="3498573" y="0"/>
                </a:lnTo>
                <a:lnTo>
                  <a:pt x="3498573" y="717207"/>
                </a:lnTo>
                <a:lnTo>
                  <a:pt x="0" y="717207"/>
                </a:lnTo>
                <a:lnTo>
                  <a:pt x="0" y="0"/>
                </a:lnTo>
                <a:close/>
              </a:path>
            </a:pathLst>
          </a:custGeom>
          <a:blipFill>
            <a:blip r:embed="rId11"/>
            <a:stretch>
              <a:fillRect l="0" t="0" r="0" b="0"/>
            </a:stretch>
          </a:blipFill>
        </p:spPr>
      </p:sp>
      <p:sp>
        <p:nvSpPr>
          <p:cNvPr name="TextBox 14" id="14"/>
          <p:cNvSpPr txBox="true"/>
          <p:nvPr/>
        </p:nvSpPr>
        <p:spPr>
          <a:xfrm rot="0">
            <a:off x="5396437" y="392588"/>
            <a:ext cx="6302061" cy="1395541"/>
          </a:xfrm>
          <a:prstGeom prst="rect">
            <a:avLst/>
          </a:prstGeom>
        </p:spPr>
        <p:txBody>
          <a:bodyPr anchor="t" rtlCol="false" tIns="0" lIns="0" bIns="0" rIns="0">
            <a:spAutoFit/>
          </a:bodyPr>
          <a:lstStyle/>
          <a:p>
            <a:pPr algn="ctr">
              <a:lnSpc>
                <a:spcPts val="7453"/>
              </a:lnSpc>
            </a:pPr>
            <a:r>
              <a:rPr lang="en-US" sz="5323">
                <a:solidFill>
                  <a:srgbClr val="000000"/>
                </a:solidFill>
                <a:latin typeface="Gagalin"/>
                <a:ea typeface="Gagalin"/>
                <a:cs typeface="Gagalin"/>
                <a:sym typeface="Gagalin"/>
              </a:rPr>
              <a:t>Outputs: Display</a:t>
            </a:r>
          </a:p>
          <a:p>
            <a:pPr algn="ctr">
              <a:lnSpc>
                <a:spcPts val="3560"/>
              </a:lnSpc>
              <a:spcBef>
                <a:spcPct val="0"/>
              </a:spcBef>
            </a:pPr>
            <a:r>
              <a:rPr lang="en-US" sz="2542">
                <a:solidFill>
                  <a:srgbClr val="000000"/>
                </a:solidFill>
                <a:latin typeface="Gagalin"/>
                <a:ea typeface="Gagalin"/>
                <a:cs typeface="Gagalin"/>
                <a:sym typeface="Gagalin"/>
              </a:rPr>
              <a:t>Wir können etwas anzeigen</a:t>
            </a:r>
          </a:p>
        </p:txBody>
      </p:sp>
      <p:sp>
        <p:nvSpPr>
          <p:cNvPr name="TextBox 15" id="15"/>
          <p:cNvSpPr txBox="true"/>
          <p:nvPr/>
        </p:nvSpPr>
        <p:spPr>
          <a:xfrm rot="0">
            <a:off x="554588" y="2216730"/>
            <a:ext cx="17069798" cy="1536525"/>
          </a:xfrm>
          <a:prstGeom prst="rect">
            <a:avLst/>
          </a:prstGeom>
        </p:spPr>
        <p:txBody>
          <a:bodyPr anchor="t" rtlCol="false" tIns="0" lIns="0" bIns="0" rIns="0">
            <a:spAutoFit/>
          </a:bodyPr>
          <a:lstStyle/>
          <a:p>
            <a:pPr algn="l" marL="540384" indent="-270192" lvl="1">
              <a:lnSpc>
                <a:spcPts val="4179"/>
              </a:lnSpc>
              <a:buFont typeface="Arial"/>
              <a:buChar char="•"/>
            </a:pPr>
            <a:r>
              <a:rPr lang="en-US" sz="2502">
                <a:solidFill>
                  <a:srgbClr val="000000"/>
                </a:solidFill>
                <a:latin typeface="Roboto"/>
                <a:ea typeface="Roboto"/>
                <a:cs typeface="Roboto"/>
                <a:sym typeface="Roboto"/>
              </a:rPr>
              <a:t>Der micro:bit hat auf der Vordeseite ein 5x5 LED Licht-Display. Also 25 Lichter in einem Quadrat angeordnet.</a:t>
            </a:r>
          </a:p>
          <a:p>
            <a:pPr algn="l" marL="540384" indent="-270192" lvl="1">
              <a:lnSpc>
                <a:spcPts val="4179"/>
              </a:lnSpc>
              <a:buFont typeface="Arial"/>
              <a:buChar char="•"/>
            </a:pPr>
            <a:r>
              <a:rPr lang="en-US" sz="2502">
                <a:solidFill>
                  <a:srgbClr val="000000"/>
                </a:solidFill>
                <a:latin typeface="Roboto"/>
                <a:ea typeface="Roboto"/>
                <a:cs typeface="Roboto"/>
                <a:sym typeface="Roboto"/>
              </a:rPr>
              <a:t>Auf diesem Display kann der micro:bit Bilder, Text und Zahlen anzeigen</a:t>
            </a:r>
          </a:p>
          <a:p>
            <a:pPr algn="l" marL="540384" indent="-270192" lvl="1">
              <a:lnSpc>
                <a:spcPts val="4179"/>
              </a:lnSpc>
              <a:buFont typeface="Arial"/>
              <a:buChar char="•"/>
            </a:pPr>
            <a:r>
              <a:rPr lang="en-US" sz="2502">
                <a:solidFill>
                  <a:srgbClr val="000000"/>
                </a:solidFill>
                <a:latin typeface="Roboto"/>
                <a:ea typeface="Roboto"/>
                <a:cs typeface="Roboto"/>
                <a:sym typeface="Roboto"/>
              </a:rPr>
              <a:t>LEDs sind kleine elektronische Bauteile die Strom in farbiges Licht umwandeln können. Je mehr Strom, desto heller!</a:t>
            </a:r>
          </a:p>
        </p:txBody>
      </p:sp>
      <p:sp>
        <p:nvSpPr>
          <p:cNvPr name="TextBox 16" id="16"/>
          <p:cNvSpPr txBox="true"/>
          <p:nvPr/>
        </p:nvSpPr>
        <p:spPr>
          <a:xfrm rot="0">
            <a:off x="766908" y="4209493"/>
            <a:ext cx="5766500" cy="422275"/>
          </a:xfrm>
          <a:prstGeom prst="rect">
            <a:avLst/>
          </a:prstGeom>
        </p:spPr>
        <p:txBody>
          <a:bodyPr anchor="t" rtlCol="false" tIns="0" lIns="0" bIns="0" rIns="0">
            <a:spAutoFit/>
          </a:bodyPr>
          <a:lstStyle/>
          <a:p>
            <a:pPr algn="l">
              <a:lnSpc>
                <a:spcPts val="3499"/>
              </a:lnSpc>
            </a:pPr>
            <a:r>
              <a:rPr lang="en-US" sz="2499" b="true">
                <a:solidFill>
                  <a:srgbClr val="000000"/>
                </a:solidFill>
                <a:latin typeface="Roboto Bold"/>
                <a:ea typeface="Roboto Bold"/>
                <a:cs typeface="Roboto Bold"/>
                <a:sym typeface="Roboto Bold"/>
              </a:rPr>
              <a:t>Hier sind die wichtigsten Blöcke dazu:</a:t>
            </a:r>
          </a:p>
        </p:txBody>
      </p:sp>
      <p:sp>
        <p:nvSpPr>
          <p:cNvPr name="TextBox 17" id="17"/>
          <p:cNvSpPr txBox="true"/>
          <p:nvPr/>
        </p:nvSpPr>
        <p:spPr>
          <a:xfrm rot="0">
            <a:off x="11118426" y="8708978"/>
            <a:ext cx="2641880" cy="772795"/>
          </a:xfrm>
          <a:prstGeom prst="rect">
            <a:avLst/>
          </a:prstGeom>
        </p:spPr>
        <p:txBody>
          <a:bodyPr anchor="t" rtlCol="false" tIns="0" lIns="0" bIns="0" rIns="0">
            <a:spAutoFit/>
          </a:bodyPr>
          <a:lstStyle/>
          <a:p>
            <a:pPr algn="l">
              <a:lnSpc>
                <a:spcPts val="3080"/>
              </a:lnSpc>
            </a:pPr>
            <a:r>
              <a:rPr lang="en-US" sz="2200" b="true">
                <a:solidFill>
                  <a:srgbClr val="000000"/>
                </a:solidFill>
                <a:latin typeface="Roboto Bold"/>
                <a:ea typeface="Roboto Bold"/>
                <a:cs typeface="Roboto Bold"/>
                <a:sym typeface="Roboto Bold"/>
              </a:rPr>
              <a:t>Zum löschen verwenden wir:</a:t>
            </a:r>
          </a:p>
        </p:txBody>
      </p:sp>
      <p:sp>
        <p:nvSpPr>
          <p:cNvPr name="TextBox 18" id="18"/>
          <p:cNvSpPr txBox="true"/>
          <p:nvPr/>
        </p:nvSpPr>
        <p:spPr>
          <a:xfrm rot="0">
            <a:off x="11118426" y="4419834"/>
            <a:ext cx="5917911" cy="422275"/>
          </a:xfrm>
          <a:prstGeom prst="rect">
            <a:avLst/>
          </a:prstGeom>
        </p:spPr>
        <p:txBody>
          <a:bodyPr anchor="t" rtlCol="false" tIns="0" lIns="0" bIns="0" rIns="0">
            <a:spAutoFit/>
          </a:bodyPr>
          <a:lstStyle/>
          <a:p>
            <a:pPr algn="l">
              <a:lnSpc>
                <a:spcPts val="3499"/>
              </a:lnSpc>
            </a:pPr>
            <a:r>
              <a:rPr lang="en-US" sz="2499" b="true">
                <a:solidFill>
                  <a:srgbClr val="000000"/>
                </a:solidFill>
                <a:latin typeface="Roboto Bold"/>
                <a:ea typeface="Roboto Bold"/>
                <a:cs typeface="Roboto Bold"/>
                <a:sym typeface="Roboto Bold"/>
              </a:rPr>
              <a:t>Du kannst auch selber ein Bild erstellen:</a:t>
            </a:r>
          </a:p>
        </p:txBody>
      </p:sp>
      <p:sp>
        <p:nvSpPr>
          <p:cNvPr name="TextBox 19" id="19"/>
          <p:cNvSpPr txBox="true"/>
          <p:nvPr/>
        </p:nvSpPr>
        <p:spPr>
          <a:xfrm rot="0">
            <a:off x="837915" y="8785961"/>
            <a:ext cx="2593883" cy="670342"/>
          </a:xfrm>
          <a:prstGeom prst="rect">
            <a:avLst/>
          </a:prstGeom>
        </p:spPr>
        <p:txBody>
          <a:bodyPr anchor="t" rtlCol="false" tIns="0" lIns="0" bIns="0" rIns="0">
            <a:spAutoFit/>
          </a:bodyPr>
          <a:lstStyle/>
          <a:p>
            <a:pPr algn="ctr">
              <a:lnSpc>
                <a:spcPts val="2671"/>
              </a:lnSpc>
            </a:pPr>
            <a:r>
              <a:rPr lang="en-US" sz="1908">
                <a:solidFill>
                  <a:srgbClr val="000000"/>
                </a:solidFill>
                <a:latin typeface="Roboto"/>
                <a:ea typeface="Roboto"/>
                <a:cs typeface="Roboto"/>
                <a:sym typeface="Roboto"/>
              </a:rPr>
              <a:t>Text “scrollt” Buchstabe </a:t>
            </a:r>
          </a:p>
          <a:p>
            <a:pPr algn="ctr">
              <a:lnSpc>
                <a:spcPts val="2671"/>
              </a:lnSpc>
            </a:pPr>
            <a:r>
              <a:rPr lang="en-US" sz="1908">
                <a:solidFill>
                  <a:srgbClr val="000000"/>
                </a:solidFill>
                <a:latin typeface="Roboto"/>
                <a:ea typeface="Roboto"/>
                <a:cs typeface="Roboto"/>
                <a:sym typeface="Roboto"/>
              </a:rPr>
              <a:t>für Buchstabe</a:t>
            </a:r>
          </a:p>
        </p:txBody>
      </p:sp>
      <p:sp>
        <p:nvSpPr>
          <p:cNvPr name="TextBox 20" id="20"/>
          <p:cNvSpPr txBox="true"/>
          <p:nvPr/>
        </p:nvSpPr>
        <p:spPr>
          <a:xfrm rot="0">
            <a:off x="13968382" y="975687"/>
            <a:ext cx="2278931" cy="737298"/>
          </a:xfrm>
          <a:prstGeom prst="rect">
            <a:avLst/>
          </a:prstGeom>
        </p:spPr>
        <p:txBody>
          <a:bodyPr anchor="t" rtlCol="false" tIns="0" lIns="0" bIns="0" rIns="0">
            <a:spAutoFit/>
          </a:bodyPr>
          <a:lstStyle/>
          <a:p>
            <a:pPr algn="ctr">
              <a:lnSpc>
                <a:spcPts val="2936"/>
              </a:lnSpc>
            </a:pPr>
            <a:r>
              <a:rPr lang="en-US" sz="2097" b="true">
                <a:solidFill>
                  <a:srgbClr val="000000"/>
                </a:solidFill>
                <a:latin typeface="Roboto Bold"/>
                <a:ea typeface="Roboto Bold"/>
                <a:cs typeface="Roboto Bold"/>
                <a:sym typeface="Roboto Bold"/>
              </a:rPr>
              <a:t>Helligkeit:</a:t>
            </a:r>
          </a:p>
          <a:p>
            <a:pPr algn="ctr">
              <a:lnSpc>
                <a:spcPts val="2936"/>
              </a:lnSpc>
            </a:pPr>
            <a:r>
              <a:rPr lang="en-US" sz="2097" b="true">
                <a:solidFill>
                  <a:srgbClr val="000000"/>
                </a:solidFill>
                <a:latin typeface="Roboto Bold"/>
                <a:ea typeface="Roboto Bold"/>
                <a:cs typeface="Roboto Bold"/>
                <a:sym typeface="Roboto Bold"/>
              </a:rPr>
              <a:t>0 - 255</a:t>
            </a:r>
          </a:p>
        </p:txBody>
      </p:sp>
      <p:sp>
        <p:nvSpPr>
          <p:cNvPr name="TextBox 21" id="2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2"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94295" y="495144"/>
            <a:ext cx="1503443" cy="1133800"/>
          </a:xfrm>
          <a:custGeom>
            <a:avLst/>
            <a:gdLst/>
            <a:ahLst/>
            <a:cxnLst/>
            <a:rect r="r" b="b" t="t" l="l"/>
            <a:pathLst>
              <a:path h="1133800" w="1503443">
                <a:moveTo>
                  <a:pt x="0" y="0"/>
                </a:moveTo>
                <a:lnTo>
                  <a:pt x="1503443" y="0"/>
                </a:lnTo>
                <a:lnTo>
                  <a:pt x="1503443" y="1133800"/>
                </a:lnTo>
                <a:lnTo>
                  <a:pt x="0" y="1133800"/>
                </a:lnTo>
                <a:lnTo>
                  <a:pt x="0" y="0"/>
                </a:lnTo>
                <a:close/>
              </a:path>
            </a:pathLst>
          </a:custGeom>
          <a:blipFill>
            <a:blip r:embed="rId2"/>
            <a:stretch>
              <a:fillRect l="0" t="-6461" r="0" b="0"/>
            </a:stretch>
          </a:blipFill>
        </p:spPr>
      </p:sp>
      <p:sp>
        <p:nvSpPr>
          <p:cNvPr name="AutoShape 3" id="3"/>
          <p:cNvSpPr/>
          <p:nvPr/>
        </p:nvSpPr>
        <p:spPr>
          <a:xfrm flipH="true">
            <a:off x="15028438" y="982516"/>
            <a:ext cx="748254" cy="200494"/>
          </a:xfrm>
          <a:prstGeom prst="line">
            <a:avLst/>
          </a:prstGeom>
          <a:ln cap="flat" w="38100">
            <a:solidFill>
              <a:srgbClr val="000000"/>
            </a:solidFill>
            <a:prstDash val="solid"/>
            <a:headEnd type="none" len="sm" w="sm"/>
            <a:tailEnd type="triangle" len="med" w="lg"/>
          </a:ln>
        </p:spPr>
      </p:sp>
      <p:sp>
        <p:nvSpPr>
          <p:cNvPr name="Freeform 4" id="4"/>
          <p:cNvSpPr/>
          <p:nvPr/>
        </p:nvSpPr>
        <p:spPr>
          <a:xfrm flipH="false" flipV="false" rot="0">
            <a:off x="3878154" y="2693604"/>
            <a:ext cx="3338373" cy="887732"/>
          </a:xfrm>
          <a:custGeom>
            <a:avLst/>
            <a:gdLst/>
            <a:ahLst/>
            <a:cxnLst/>
            <a:rect r="r" b="b" t="t" l="l"/>
            <a:pathLst>
              <a:path h="887732" w="3338373">
                <a:moveTo>
                  <a:pt x="0" y="0"/>
                </a:moveTo>
                <a:lnTo>
                  <a:pt x="3338373" y="0"/>
                </a:lnTo>
                <a:lnTo>
                  <a:pt x="3338373" y="887732"/>
                </a:lnTo>
                <a:lnTo>
                  <a:pt x="0" y="887732"/>
                </a:lnTo>
                <a:lnTo>
                  <a:pt x="0" y="0"/>
                </a:lnTo>
                <a:close/>
              </a:path>
            </a:pathLst>
          </a:custGeom>
          <a:blipFill>
            <a:blip r:embed="rId3"/>
            <a:stretch>
              <a:fillRect l="-10890" t="-81901" r="-6249" b="-7566"/>
            </a:stretch>
          </a:blipFill>
        </p:spPr>
      </p:sp>
      <p:sp>
        <p:nvSpPr>
          <p:cNvPr name="Freeform 5" id="5"/>
          <p:cNvSpPr/>
          <p:nvPr/>
        </p:nvSpPr>
        <p:spPr>
          <a:xfrm flipH="false" flipV="false" rot="0">
            <a:off x="1004938" y="4058463"/>
            <a:ext cx="5150078" cy="701698"/>
          </a:xfrm>
          <a:custGeom>
            <a:avLst/>
            <a:gdLst/>
            <a:ahLst/>
            <a:cxnLst/>
            <a:rect r="r" b="b" t="t" l="l"/>
            <a:pathLst>
              <a:path h="701698" w="5150078">
                <a:moveTo>
                  <a:pt x="0" y="0"/>
                </a:moveTo>
                <a:lnTo>
                  <a:pt x="5150078" y="0"/>
                </a:lnTo>
                <a:lnTo>
                  <a:pt x="5150078" y="701698"/>
                </a:lnTo>
                <a:lnTo>
                  <a:pt x="0" y="701698"/>
                </a:lnTo>
                <a:lnTo>
                  <a:pt x="0" y="0"/>
                </a:lnTo>
                <a:close/>
              </a:path>
            </a:pathLst>
          </a:custGeom>
          <a:blipFill>
            <a:blip r:embed="rId4"/>
            <a:stretch>
              <a:fillRect l="0" t="0" r="0" b="0"/>
            </a:stretch>
          </a:blipFill>
        </p:spPr>
      </p:sp>
      <p:sp>
        <p:nvSpPr>
          <p:cNvPr name="AutoShape 6" id="6"/>
          <p:cNvSpPr/>
          <p:nvPr/>
        </p:nvSpPr>
        <p:spPr>
          <a:xfrm>
            <a:off x="1869521" y="3833467"/>
            <a:ext cx="480141" cy="387671"/>
          </a:xfrm>
          <a:prstGeom prst="line">
            <a:avLst/>
          </a:prstGeom>
          <a:ln cap="flat" w="38100">
            <a:solidFill>
              <a:srgbClr val="000000"/>
            </a:solidFill>
            <a:prstDash val="solid"/>
            <a:headEnd type="none" len="sm" w="sm"/>
            <a:tailEnd type="triangle" len="med" w="lg"/>
          </a:ln>
        </p:spPr>
      </p:sp>
      <p:sp>
        <p:nvSpPr>
          <p:cNvPr name="AutoShape 7" id="7"/>
          <p:cNvSpPr/>
          <p:nvPr/>
        </p:nvSpPr>
        <p:spPr>
          <a:xfrm flipV="true">
            <a:off x="2801659" y="4433128"/>
            <a:ext cx="839266" cy="881861"/>
          </a:xfrm>
          <a:prstGeom prst="line">
            <a:avLst/>
          </a:prstGeom>
          <a:ln cap="flat" w="38100">
            <a:solidFill>
              <a:srgbClr val="000000"/>
            </a:solidFill>
            <a:prstDash val="solid"/>
            <a:headEnd type="none" len="sm" w="sm"/>
            <a:tailEnd type="triangle" len="med" w="lg"/>
          </a:ln>
        </p:spPr>
      </p:sp>
      <p:sp>
        <p:nvSpPr>
          <p:cNvPr name="Freeform 8" id="8"/>
          <p:cNvSpPr/>
          <p:nvPr/>
        </p:nvSpPr>
        <p:spPr>
          <a:xfrm flipH="false" flipV="false" rot="0">
            <a:off x="4667767" y="4651872"/>
            <a:ext cx="2305559" cy="968324"/>
          </a:xfrm>
          <a:custGeom>
            <a:avLst/>
            <a:gdLst/>
            <a:ahLst/>
            <a:cxnLst/>
            <a:rect r="r" b="b" t="t" l="l"/>
            <a:pathLst>
              <a:path h="968324" w="2305559">
                <a:moveTo>
                  <a:pt x="0" y="0"/>
                </a:moveTo>
                <a:lnTo>
                  <a:pt x="2305559" y="0"/>
                </a:lnTo>
                <a:lnTo>
                  <a:pt x="2305559" y="968324"/>
                </a:lnTo>
                <a:lnTo>
                  <a:pt x="0" y="968324"/>
                </a:lnTo>
                <a:lnTo>
                  <a:pt x="0" y="0"/>
                </a:lnTo>
                <a:close/>
              </a:path>
            </a:pathLst>
          </a:custGeom>
          <a:blipFill>
            <a:blip r:embed="rId5"/>
            <a:stretch>
              <a:fillRect l="-1531" t="0" r="-1531" b="0"/>
            </a:stretch>
          </a:blipFill>
        </p:spPr>
      </p:sp>
      <p:sp>
        <p:nvSpPr>
          <p:cNvPr name="AutoShape 9" id="9"/>
          <p:cNvSpPr/>
          <p:nvPr/>
        </p:nvSpPr>
        <p:spPr>
          <a:xfrm flipH="true">
            <a:off x="6056159" y="4509727"/>
            <a:ext cx="1093425" cy="345876"/>
          </a:xfrm>
          <a:prstGeom prst="line">
            <a:avLst/>
          </a:prstGeom>
          <a:ln cap="flat" w="38100">
            <a:solidFill>
              <a:srgbClr val="000000"/>
            </a:solidFill>
            <a:prstDash val="solid"/>
            <a:headEnd type="none" len="sm" w="sm"/>
            <a:tailEnd type="triangle" len="med" w="lg"/>
          </a:ln>
        </p:spPr>
      </p:sp>
      <p:sp>
        <p:nvSpPr>
          <p:cNvPr name="Freeform 10" id="10"/>
          <p:cNvSpPr/>
          <p:nvPr/>
        </p:nvSpPr>
        <p:spPr>
          <a:xfrm flipH="false" flipV="false" rot="0">
            <a:off x="10752573" y="2672934"/>
            <a:ext cx="6283443" cy="3801483"/>
          </a:xfrm>
          <a:custGeom>
            <a:avLst/>
            <a:gdLst/>
            <a:ahLst/>
            <a:cxnLst/>
            <a:rect r="r" b="b" t="t" l="l"/>
            <a:pathLst>
              <a:path h="3801483" w="6283443">
                <a:moveTo>
                  <a:pt x="0" y="0"/>
                </a:moveTo>
                <a:lnTo>
                  <a:pt x="6283443" y="0"/>
                </a:lnTo>
                <a:lnTo>
                  <a:pt x="6283443" y="3801483"/>
                </a:lnTo>
                <a:lnTo>
                  <a:pt x="0" y="3801483"/>
                </a:lnTo>
                <a:lnTo>
                  <a:pt x="0" y="0"/>
                </a:lnTo>
                <a:close/>
              </a:path>
            </a:pathLst>
          </a:custGeom>
          <a:blipFill>
            <a:blip r:embed="rId6"/>
            <a:stretch>
              <a:fillRect l="0" t="0" r="0" b="0"/>
            </a:stretch>
          </a:blipFill>
        </p:spPr>
      </p:sp>
      <p:sp>
        <p:nvSpPr>
          <p:cNvPr name="Freeform 11" id="11"/>
          <p:cNvSpPr/>
          <p:nvPr/>
        </p:nvSpPr>
        <p:spPr>
          <a:xfrm flipH="false" flipV="false" rot="0">
            <a:off x="10631171" y="7368174"/>
            <a:ext cx="5248270" cy="946853"/>
          </a:xfrm>
          <a:custGeom>
            <a:avLst/>
            <a:gdLst/>
            <a:ahLst/>
            <a:cxnLst/>
            <a:rect r="r" b="b" t="t" l="l"/>
            <a:pathLst>
              <a:path h="946853" w="5248270">
                <a:moveTo>
                  <a:pt x="0" y="0"/>
                </a:moveTo>
                <a:lnTo>
                  <a:pt x="5248270" y="0"/>
                </a:lnTo>
                <a:lnTo>
                  <a:pt x="5248270" y="946853"/>
                </a:lnTo>
                <a:lnTo>
                  <a:pt x="0" y="946853"/>
                </a:lnTo>
                <a:lnTo>
                  <a:pt x="0" y="0"/>
                </a:lnTo>
                <a:close/>
              </a:path>
            </a:pathLst>
          </a:custGeom>
          <a:blipFill>
            <a:blip r:embed="rId7"/>
            <a:stretch>
              <a:fillRect l="0" t="0" r="0" b="0"/>
            </a:stretch>
          </a:blipFill>
        </p:spPr>
      </p:sp>
      <p:sp>
        <p:nvSpPr>
          <p:cNvPr name="Freeform 12" id="12"/>
          <p:cNvSpPr/>
          <p:nvPr/>
        </p:nvSpPr>
        <p:spPr>
          <a:xfrm flipH="false" flipV="false" rot="0">
            <a:off x="1047750" y="8321011"/>
            <a:ext cx="3066375" cy="1093106"/>
          </a:xfrm>
          <a:custGeom>
            <a:avLst/>
            <a:gdLst/>
            <a:ahLst/>
            <a:cxnLst/>
            <a:rect r="r" b="b" t="t" l="l"/>
            <a:pathLst>
              <a:path h="1093106" w="3066375">
                <a:moveTo>
                  <a:pt x="0" y="0"/>
                </a:moveTo>
                <a:lnTo>
                  <a:pt x="3066375" y="0"/>
                </a:lnTo>
                <a:lnTo>
                  <a:pt x="3066375" y="1093106"/>
                </a:lnTo>
                <a:lnTo>
                  <a:pt x="0" y="1093106"/>
                </a:lnTo>
                <a:lnTo>
                  <a:pt x="0" y="0"/>
                </a:lnTo>
                <a:close/>
              </a:path>
            </a:pathLst>
          </a:custGeom>
          <a:blipFill>
            <a:blip r:embed="rId8"/>
            <a:stretch>
              <a:fillRect l="0" t="0" r="0" b="0"/>
            </a:stretch>
          </a:blipFill>
        </p:spPr>
      </p:sp>
      <p:sp>
        <p:nvSpPr>
          <p:cNvPr name="Freeform 13" id="13"/>
          <p:cNvSpPr/>
          <p:nvPr/>
        </p:nvSpPr>
        <p:spPr>
          <a:xfrm flipH="false" flipV="false" rot="0">
            <a:off x="1028700" y="7796799"/>
            <a:ext cx="2563600" cy="715763"/>
          </a:xfrm>
          <a:custGeom>
            <a:avLst/>
            <a:gdLst/>
            <a:ahLst/>
            <a:cxnLst/>
            <a:rect r="r" b="b" t="t" l="l"/>
            <a:pathLst>
              <a:path h="715763" w="2563600">
                <a:moveTo>
                  <a:pt x="0" y="0"/>
                </a:moveTo>
                <a:lnTo>
                  <a:pt x="2563600" y="0"/>
                </a:lnTo>
                <a:lnTo>
                  <a:pt x="2563600" y="715763"/>
                </a:lnTo>
                <a:lnTo>
                  <a:pt x="0" y="715763"/>
                </a:lnTo>
                <a:lnTo>
                  <a:pt x="0" y="0"/>
                </a:lnTo>
                <a:close/>
              </a:path>
            </a:pathLst>
          </a:custGeom>
          <a:blipFill>
            <a:blip r:embed="rId9"/>
            <a:stretch>
              <a:fillRect l="0" t="0" r="0" b="0"/>
            </a:stretch>
          </a:blipFill>
        </p:spPr>
      </p:sp>
      <p:sp>
        <p:nvSpPr>
          <p:cNvPr name="TextBox 14" id="14"/>
          <p:cNvSpPr txBox="true"/>
          <p:nvPr/>
        </p:nvSpPr>
        <p:spPr>
          <a:xfrm rot="0">
            <a:off x="1479016" y="2545956"/>
            <a:ext cx="2207537" cy="585542"/>
          </a:xfrm>
          <a:prstGeom prst="rect">
            <a:avLst/>
          </a:prstGeom>
        </p:spPr>
        <p:txBody>
          <a:bodyPr anchor="t" rtlCol="false" tIns="0" lIns="0" bIns="0" rIns="0">
            <a:spAutoFit/>
          </a:bodyPr>
          <a:lstStyle/>
          <a:p>
            <a:pPr algn="l">
              <a:lnSpc>
                <a:spcPts val="2380"/>
              </a:lnSpc>
            </a:pPr>
            <a:r>
              <a:rPr lang="en-US" sz="1700">
                <a:solidFill>
                  <a:srgbClr val="000000"/>
                </a:solidFill>
                <a:latin typeface="Roboto"/>
                <a:ea typeface="Roboto"/>
                <a:cs typeface="Roboto"/>
                <a:sym typeface="Roboto"/>
              </a:rPr>
              <a:t>Klicke hier dann siehst Du ein Klavier:</a:t>
            </a:r>
          </a:p>
        </p:txBody>
      </p:sp>
      <p:sp>
        <p:nvSpPr>
          <p:cNvPr name="AutoShape 15" id="15"/>
          <p:cNvSpPr/>
          <p:nvPr/>
        </p:nvSpPr>
        <p:spPr>
          <a:xfrm flipH="true" flipV="true">
            <a:off x="3293428" y="8140037"/>
            <a:ext cx="1125732" cy="14644"/>
          </a:xfrm>
          <a:prstGeom prst="line">
            <a:avLst/>
          </a:prstGeom>
          <a:ln cap="flat" w="38100">
            <a:solidFill>
              <a:srgbClr val="000000"/>
            </a:solidFill>
            <a:prstDash val="solid"/>
            <a:headEnd type="none" len="sm" w="sm"/>
            <a:tailEnd type="triangle" len="med" w="lg"/>
          </a:ln>
        </p:spPr>
      </p:sp>
      <p:sp>
        <p:nvSpPr>
          <p:cNvPr name="AutoShape 16" id="16"/>
          <p:cNvSpPr/>
          <p:nvPr/>
        </p:nvSpPr>
        <p:spPr>
          <a:xfrm flipH="true">
            <a:off x="2717872" y="3131498"/>
            <a:ext cx="454592" cy="1089640"/>
          </a:xfrm>
          <a:prstGeom prst="line">
            <a:avLst/>
          </a:prstGeom>
          <a:ln cap="flat" w="38100">
            <a:solidFill>
              <a:srgbClr val="000000"/>
            </a:solidFill>
            <a:prstDash val="solid"/>
            <a:headEnd type="none" len="sm" w="sm"/>
            <a:tailEnd type="triangle" len="med" w="lg"/>
          </a:ln>
        </p:spPr>
      </p:sp>
      <p:sp>
        <p:nvSpPr>
          <p:cNvPr name="AutoShape 17" id="17"/>
          <p:cNvSpPr/>
          <p:nvPr/>
        </p:nvSpPr>
        <p:spPr>
          <a:xfrm>
            <a:off x="3172465" y="3131498"/>
            <a:ext cx="705689" cy="5972"/>
          </a:xfrm>
          <a:prstGeom prst="line">
            <a:avLst/>
          </a:prstGeom>
          <a:ln cap="flat" w="38100">
            <a:solidFill>
              <a:srgbClr val="000000"/>
            </a:solidFill>
            <a:prstDash val="solid"/>
            <a:headEnd type="none" len="sm" w="sm"/>
            <a:tailEnd type="triangle" len="med" w="lg"/>
          </a:ln>
        </p:spPr>
      </p:sp>
      <p:sp>
        <p:nvSpPr>
          <p:cNvPr name="Freeform 18" id="18"/>
          <p:cNvSpPr/>
          <p:nvPr/>
        </p:nvSpPr>
        <p:spPr>
          <a:xfrm flipH="false" flipV="false" rot="0">
            <a:off x="1004938" y="-15017"/>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10"/>
            <a:stretch>
              <a:fillRect l="0" t="0" r="0" b="0"/>
            </a:stretch>
          </a:blipFill>
        </p:spPr>
      </p:sp>
      <p:sp>
        <p:nvSpPr>
          <p:cNvPr name="Freeform 19" id="19"/>
          <p:cNvSpPr/>
          <p:nvPr/>
        </p:nvSpPr>
        <p:spPr>
          <a:xfrm flipH="false" flipV="false" rot="0">
            <a:off x="15879441" y="777646"/>
            <a:ext cx="1773083" cy="566893"/>
          </a:xfrm>
          <a:custGeom>
            <a:avLst/>
            <a:gdLst/>
            <a:ahLst/>
            <a:cxnLst/>
            <a:rect r="r" b="b" t="t" l="l"/>
            <a:pathLst>
              <a:path h="566893" w="1773083">
                <a:moveTo>
                  <a:pt x="0" y="0"/>
                </a:moveTo>
                <a:lnTo>
                  <a:pt x="1773083" y="0"/>
                </a:lnTo>
                <a:lnTo>
                  <a:pt x="1773083" y="566892"/>
                </a:lnTo>
                <a:lnTo>
                  <a:pt x="0" y="566892"/>
                </a:lnTo>
                <a:lnTo>
                  <a:pt x="0" y="0"/>
                </a:lnTo>
                <a:close/>
              </a:path>
            </a:pathLst>
          </a:custGeom>
          <a:blipFill>
            <a:blip r:embed="rId11"/>
            <a:stretch>
              <a:fillRect l="0" t="0" r="-59150" b="0"/>
            </a:stretch>
          </a:blipFill>
        </p:spPr>
      </p:sp>
      <p:sp>
        <p:nvSpPr>
          <p:cNvPr name="Freeform 20" id="20"/>
          <p:cNvSpPr/>
          <p:nvPr/>
        </p:nvSpPr>
        <p:spPr>
          <a:xfrm flipH="false" flipV="false" rot="0">
            <a:off x="3496641" y="4602608"/>
            <a:ext cx="1024028" cy="2035176"/>
          </a:xfrm>
          <a:custGeom>
            <a:avLst/>
            <a:gdLst/>
            <a:ahLst/>
            <a:cxnLst/>
            <a:rect r="r" b="b" t="t" l="l"/>
            <a:pathLst>
              <a:path h="2035176" w="1024028">
                <a:moveTo>
                  <a:pt x="0" y="0"/>
                </a:moveTo>
                <a:lnTo>
                  <a:pt x="1024028" y="0"/>
                </a:lnTo>
                <a:lnTo>
                  <a:pt x="1024028" y="2035176"/>
                </a:lnTo>
                <a:lnTo>
                  <a:pt x="0" y="2035176"/>
                </a:lnTo>
                <a:lnTo>
                  <a:pt x="0" y="0"/>
                </a:lnTo>
                <a:close/>
              </a:path>
            </a:pathLst>
          </a:custGeom>
          <a:blipFill>
            <a:blip r:embed="rId12"/>
            <a:stretch>
              <a:fillRect l="0" t="0" r="0" b="0"/>
            </a:stretch>
          </a:blipFill>
        </p:spPr>
      </p:sp>
      <p:sp>
        <p:nvSpPr>
          <p:cNvPr name="AutoShape 21" id="21"/>
          <p:cNvSpPr/>
          <p:nvPr/>
        </p:nvSpPr>
        <p:spPr>
          <a:xfrm flipH="true" flipV="true">
            <a:off x="6155016" y="5136034"/>
            <a:ext cx="1061511" cy="264316"/>
          </a:xfrm>
          <a:prstGeom prst="line">
            <a:avLst/>
          </a:prstGeom>
          <a:ln cap="flat" w="38100">
            <a:solidFill>
              <a:srgbClr val="000000"/>
            </a:solidFill>
            <a:prstDash val="solid"/>
            <a:headEnd type="none" len="sm" w="sm"/>
            <a:tailEnd type="triangle" len="med" w="lg"/>
          </a:ln>
        </p:spPr>
      </p:sp>
      <p:sp>
        <p:nvSpPr>
          <p:cNvPr name="AutoShape 22" id="22"/>
          <p:cNvSpPr/>
          <p:nvPr/>
        </p:nvSpPr>
        <p:spPr>
          <a:xfrm flipH="true" flipV="true">
            <a:off x="5430148" y="5522983"/>
            <a:ext cx="837999" cy="634759"/>
          </a:xfrm>
          <a:prstGeom prst="line">
            <a:avLst/>
          </a:prstGeom>
          <a:ln cap="flat" w="38100">
            <a:solidFill>
              <a:srgbClr val="000000"/>
            </a:solidFill>
            <a:prstDash val="solid"/>
            <a:headEnd type="none" len="sm" w="sm"/>
            <a:tailEnd type="triangle" len="med" w="lg"/>
          </a:ln>
        </p:spPr>
      </p:sp>
      <p:sp>
        <p:nvSpPr>
          <p:cNvPr name="TextBox 23" id="23"/>
          <p:cNvSpPr txBox="true"/>
          <p:nvPr/>
        </p:nvSpPr>
        <p:spPr>
          <a:xfrm rot="0">
            <a:off x="4347071" y="316158"/>
            <a:ext cx="8186223" cy="1474854"/>
          </a:xfrm>
          <a:prstGeom prst="rect">
            <a:avLst/>
          </a:prstGeom>
        </p:spPr>
        <p:txBody>
          <a:bodyPr anchor="t" rtlCol="false" tIns="0" lIns="0" bIns="0" rIns="0">
            <a:spAutoFit/>
          </a:bodyPr>
          <a:lstStyle/>
          <a:p>
            <a:pPr algn="ctr">
              <a:lnSpc>
                <a:spcPts val="8330"/>
              </a:lnSpc>
            </a:pPr>
            <a:r>
              <a:rPr lang="en-US" sz="5950">
                <a:solidFill>
                  <a:srgbClr val="000000"/>
                </a:solidFill>
                <a:latin typeface="Gagalin"/>
                <a:ea typeface="Gagalin"/>
                <a:cs typeface="Gagalin"/>
                <a:sym typeface="Gagalin"/>
              </a:rPr>
              <a:t>Outputs: Töne &amp; Musik</a:t>
            </a:r>
          </a:p>
          <a:p>
            <a:pPr algn="ctr">
              <a:lnSpc>
                <a:spcPts val="3209"/>
              </a:lnSpc>
              <a:spcBef>
                <a:spcPct val="0"/>
              </a:spcBef>
            </a:pPr>
            <a:r>
              <a:rPr lang="en-US" sz="2292">
                <a:solidFill>
                  <a:srgbClr val="000000"/>
                </a:solidFill>
                <a:latin typeface="Gagalin"/>
                <a:ea typeface="Gagalin"/>
                <a:cs typeface="Gagalin"/>
                <a:sym typeface="Gagalin"/>
              </a:rPr>
              <a:t>Jetzt wird es laut!</a:t>
            </a:r>
          </a:p>
        </p:txBody>
      </p:sp>
      <p:sp>
        <p:nvSpPr>
          <p:cNvPr name="TextBox 24" id="24"/>
          <p:cNvSpPr txBox="true"/>
          <p:nvPr/>
        </p:nvSpPr>
        <p:spPr>
          <a:xfrm rot="0">
            <a:off x="10798789" y="2143436"/>
            <a:ext cx="5591737" cy="358048"/>
          </a:xfrm>
          <a:prstGeom prst="rect">
            <a:avLst/>
          </a:prstGeom>
        </p:spPr>
        <p:txBody>
          <a:bodyPr anchor="t" rtlCol="false" tIns="0" lIns="0" bIns="0" rIns="0">
            <a:spAutoFit/>
          </a:bodyPr>
          <a:lstStyle/>
          <a:p>
            <a:pPr algn="l">
              <a:lnSpc>
                <a:spcPts val="2836"/>
              </a:lnSpc>
            </a:pPr>
            <a:r>
              <a:rPr lang="en-US" sz="2025">
                <a:solidFill>
                  <a:srgbClr val="000000"/>
                </a:solidFill>
                <a:latin typeface="Roboto"/>
                <a:ea typeface="Roboto"/>
                <a:cs typeface="Roboto"/>
                <a:sym typeface="Roboto"/>
              </a:rPr>
              <a:t>Auch eine Melodie können wir komponieren:</a:t>
            </a:r>
          </a:p>
        </p:txBody>
      </p:sp>
      <p:sp>
        <p:nvSpPr>
          <p:cNvPr name="TextBox 25" id="25"/>
          <p:cNvSpPr txBox="true"/>
          <p:nvPr/>
        </p:nvSpPr>
        <p:spPr>
          <a:xfrm rot="0">
            <a:off x="645945" y="3543236"/>
            <a:ext cx="1666143" cy="290231"/>
          </a:xfrm>
          <a:prstGeom prst="rect">
            <a:avLst/>
          </a:prstGeom>
        </p:spPr>
        <p:txBody>
          <a:bodyPr anchor="t" rtlCol="false" tIns="0" lIns="0" bIns="0" rIns="0">
            <a:spAutoFit/>
          </a:bodyPr>
          <a:lstStyle/>
          <a:p>
            <a:pPr algn="l">
              <a:lnSpc>
                <a:spcPts val="2380"/>
              </a:lnSpc>
            </a:pPr>
            <a:r>
              <a:rPr lang="en-US" sz="1700">
                <a:solidFill>
                  <a:srgbClr val="000000"/>
                </a:solidFill>
                <a:latin typeface="Roboto"/>
                <a:ea typeface="Roboto"/>
                <a:cs typeface="Roboto"/>
                <a:sym typeface="Roboto"/>
              </a:rPr>
              <a:t>Welcher Ton?</a:t>
            </a:r>
          </a:p>
        </p:txBody>
      </p:sp>
      <p:sp>
        <p:nvSpPr>
          <p:cNvPr name="TextBox 26" id="26"/>
          <p:cNvSpPr txBox="true"/>
          <p:nvPr/>
        </p:nvSpPr>
        <p:spPr>
          <a:xfrm rot="0">
            <a:off x="1965910" y="5276889"/>
            <a:ext cx="1453316" cy="880853"/>
          </a:xfrm>
          <a:prstGeom prst="rect">
            <a:avLst/>
          </a:prstGeom>
        </p:spPr>
        <p:txBody>
          <a:bodyPr anchor="t" rtlCol="false" tIns="0" lIns="0" bIns="0" rIns="0">
            <a:spAutoFit/>
          </a:bodyPr>
          <a:lstStyle/>
          <a:p>
            <a:pPr algn="ctr">
              <a:lnSpc>
                <a:spcPts val="2380"/>
              </a:lnSpc>
            </a:pPr>
            <a:r>
              <a:rPr lang="en-US" sz="1700">
                <a:solidFill>
                  <a:srgbClr val="000000"/>
                </a:solidFill>
                <a:latin typeface="Roboto"/>
                <a:ea typeface="Roboto"/>
                <a:cs typeface="Roboto"/>
                <a:sym typeface="Roboto"/>
              </a:rPr>
              <a:t>Wie lange?</a:t>
            </a:r>
          </a:p>
          <a:p>
            <a:pPr algn="ctr">
              <a:lnSpc>
                <a:spcPts val="2380"/>
              </a:lnSpc>
            </a:pPr>
            <a:r>
              <a:rPr lang="en-US" sz="1700">
                <a:solidFill>
                  <a:srgbClr val="000000"/>
                </a:solidFill>
                <a:latin typeface="Roboto"/>
                <a:ea typeface="Roboto"/>
                <a:cs typeface="Roboto"/>
                <a:sym typeface="Roboto"/>
              </a:rPr>
              <a:t>Was ist 1/2, 1/4 etc.?</a:t>
            </a:r>
          </a:p>
        </p:txBody>
      </p:sp>
      <p:sp>
        <p:nvSpPr>
          <p:cNvPr name="TextBox 27" id="27"/>
          <p:cNvSpPr txBox="true"/>
          <p:nvPr/>
        </p:nvSpPr>
        <p:spPr>
          <a:xfrm rot="0">
            <a:off x="7216527" y="3949835"/>
            <a:ext cx="2258196" cy="880853"/>
          </a:xfrm>
          <a:prstGeom prst="rect">
            <a:avLst/>
          </a:prstGeom>
        </p:spPr>
        <p:txBody>
          <a:bodyPr anchor="t" rtlCol="false" tIns="0" lIns="0" bIns="0" rIns="0">
            <a:spAutoFit/>
          </a:bodyPr>
          <a:lstStyle/>
          <a:p>
            <a:pPr algn="l">
              <a:lnSpc>
                <a:spcPts val="2380"/>
              </a:lnSpc>
            </a:pPr>
            <a:r>
              <a:rPr lang="en-US" sz="1700">
                <a:solidFill>
                  <a:srgbClr val="000000"/>
                </a:solidFill>
                <a:latin typeface="Roboto"/>
                <a:ea typeface="Roboto"/>
                <a:cs typeface="Roboto"/>
                <a:sym typeface="Roboto"/>
              </a:rPr>
              <a:t>Warten bis fertig gespielt, dann zum nächsten Block</a:t>
            </a:r>
          </a:p>
        </p:txBody>
      </p:sp>
      <p:sp>
        <p:nvSpPr>
          <p:cNvPr name="TextBox 28" id="28"/>
          <p:cNvSpPr txBox="true"/>
          <p:nvPr/>
        </p:nvSpPr>
        <p:spPr>
          <a:xfrm rot="0">
            <a:off x="4568916" y="7954249"/>
            <a:ext cx="3965259" cy="323949"/>
          </a:xfrm>
          <a:prstGeom prst="rect">
            <a:avLst/>
          </a:prstGeom>
        </p:spPr>
        <p:txBody>
          <a:bodyPr anchor="t" rtlCol="false" tIns="0" lIns="0" bIns="0" rIns="0">
            <a:spAutoFit/>
          </a:bodyPr>
          <a:lstStyle/>
          <a:p>
            <a:pPr algn="l">
              <a:lnSpc>
                <a:spcPts val="2648"/>
              </a:lnSpc>
            </a:pPr>
            <a:r>
              <a:rPr lang="en-US" sz="1892">
                <a:solidFill>
                  <a:srgbClr val="000000"/>
                </a:solidFill>
                <a:latin typeface="Roboto"/>
                <a:ea typeface="Roboto"/>
                <a:cs typeface="Roboto"/>
                <a:sym typeface="Roboto"/>
              </a:rPr>
              <a:t>Auch Pausen können wir einlegen!</a:t>
            </a:r>
          </a:p>
        </p:txBody>
      </p:sp>
      <p:sp>
        <p:nvSpPr>
          <p:cNvPr name="TextBox 29" id="29"/>
          <p:cNvSpPr txBox="true"/>
          <p:nvPr/>
        </p:nvSpPr>
        <p:spPr>
          <a:xfrm rot="0">
            <a:off x="10592618" y="6846414"/>
            <a:ext cx="7098460" cy="358032"/>
          </a:xfrm>
          <a:prstGeom prst="rect">
            <a:avLst/>
          </a:prstGeom>
        </p:spPr>
        <p:txBody>
          <a:bodyPr anchor="t" rtlCol="false" tIns="0" lIns="0" bIns="0" rIns="0">
            <a:spAutoFit/>
          </a:bodyPr>
          <a:lstStyle/>
          <a:p>
            <a:pPr algn="l">
              <a:lnSpc>
                <a:spcPts val="2836"/>
              </a:lnSpc>
            </a:pPr>
            <a:r>
              <a:rPr lang="en-US" sz="2025">
                <a:solidFill>
                  <a:srgbClr val="000000"/>
                </a:solidFill>
                <a:latin typeface="Roboto"/>
                <a:ea typeface="Roboto"/>
                <a:cs typeface="Roboto"/>
                <a:sym typeface="Roboto"/>
              </a:rPr>
              <a:t>Oder with spielen eine Melodie die schon komponiert wurde:</a:t>
            </a:r>
          </a:p>
        </p:txBody>
      </p:sp>
      <p:sp>
        <p:nvSpPr>
          <p:cNvPr name="TextBox 30" id="30"/>
          <p:cNvSpPr txBox="true"/>
          <p:nvPr/>
        </p:nvSpPr>
        <p:spPr>
          <a:xfrm rot="0">
            <a:off x="10581039" y="8714381"/>
            <a:ext cx="7071485" cy="585542"/>
          </a:xfrm>
          <a:prstGeom prst="rect">
            <a:avLst/>
          </a:prstGeom>
        </p:spPr>
        <p:txBody>
          <a:bodyPr anchor="t" rtlCol="false" tIns="0" lIns="0" bIns="0" rIns="0">
            <a:spAutoFit/>
          </a:bodyPr>
          <a:lstStyle/>
          <a:p>
            <a:pPr algn="ctr">
              <a:lnSpc>
                <a:spcPts val="2380"/>
              </a:lnSpc>
            </a:pPr>
            <a:r>
              <a:rPr lang="en-US" sz="1700" b="true">
                <a:solidFill>
                  <a:srgbClr val="000000"/>
                </a:solidFill>
                <a:latin typeface="Roboto Bold"/>
                <a:ea typeface="Roboto Bold"/>
                <a:cs typeface="Roboto Bold"/>
                <a:sym typeface="Roboto Bold"/>
              </a:rPr>
              <a:t>Es gibt noch viele andere Musikblöcke zu entdecken, experimentiere selbst!</a:t>
            </a:r>
          </a:p>
        </p:txBody>
      </p:sp>
      <p:sp>
        <p:nvSpPr>
          <p:cNvPr name="TextBox 31" id="31"/>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
        <p:nvSpPr>
          <p:cNvPr name="TextBox 32" id="32"/>
          <p:cNvSpPr txBox="true"/>
          <p:nvPr/>
        </p:nvSpPr>
        <p:spPr>
          <a:xfrm rot="0">
            <a:off x="7216527" y="5063507"/>
            <a:ext cx="2258196" cy="880853"/>
          </a:xfrm>
          <a:prstGeom prst="rect">
            <a:avLst/>
          </a:prstGeom>
        </p:spPr>
        <p:txBody>
          <a:bodyPr anchor="t" rtlCol="false" tIns="0" lIns="0" bIns="0" rIns="0">
            <a:spAutoFit/>
          </a:bodyPr>
          <a:lstStyle/>
          <a:p>
            <a:pPr algn="l">
              <a:lnSpc>
                <a:spcPts val="2380"/>
              </a:lnSpc>
            </a:pPr>
            <a:r>
              <a:rPr lang="en-US" sz="1700">
                <a:solidFill>
                  <a:srgbClr val="000000"/>
                </a:solidFill>
                <a:latin typeface="Roboto"/>
                <a:ea typeface="Roboto"/>
                <a:cs typeface="Roboto"/>
                <a:sym typeface="Roboto"/>
              </a:rPr>
              <a:t>Spiele im Hintergrund und gehe gleich zum nächsten Block</a:t>
            </a:r>
          </a:p>
        </p:txBody>
      </p:sp>
      <p:sp>
        <p:nvSpPr>
          <p:cNvPr name="TextBox 33" id="33"/>
          <p:cNvSpPr txBox="true"/>
          <p:nvPr/>
        </p:nvSpPr>
        <p:spPr>
          <a:xfrm rot="0">
            <a:off x="6155016" y="6192010"/>
            <a:ext cx="2258196" cy="1176164"/>
          </a:xfrm>
          <a:prstGeom prst="rect">
            <a:avLst/>
          </a:prstGeom>
        </p:spPr>
        <p:txBody>
          <a:bodyPr anchor="t" rtlCol="false" tIns="0" lIns="0" bIns="0" rIns="0">
            <a:spAutoFit/>
          </a:bodyPr>
          <a:lstStyle/>
          <a:p>
            <a:pPr algn="l">
              <a:lnSpc>
                <a:spcPts val="2380"/>
              </a:lnSpc>
            </a:pPr>
            <a:r>
              <a:rPr lang="en-US" sz="1700">
                <a:solidFill>
                  <a:srgbClr val="000000"/>
                </a:solidFill>
                <a:latin typeface="Roboto"/>
                <a:ea typeface="Roboto"/>
                <a:cs typeface="Roboto"/>
                <a:sym typeface="Roboto"/>
              </a:rPr>
              <a:t>Spiele es dauerhaft im Hintergrund (endlos), gehe gleich zum nächsten Block</a:t>
            </a:r>
          </a:p>
        </p:txBody>
      </p:sp>
      <p:sp>
        <p:nvSpPr>
          <p:cNvPr name="AutoShape 34" id="34"/>
          <p:cNvSpPr/>
          <p:nvPr/>
        </p:nvSpPr>
        <p:spPr>
          <a:xfrm flipH="true">
            <a:off x="3437938" y="8583677"/>
            <a:ext cx="981222" cy="0"/>
          </a:xfrm>
          <a:prstGeom prst="line">
            <a:avLst/>
          </a:prstGeom>
          <a:ln cap="flat" w="38100">
            <a:solidFill>
              <a:srgbClr val="000000"/>
            </a:solidFill>
            <a:prstDash val="solid"/>
            <a:headEnd type="none" len="sm" w="sm"/>
            <a:tailEnd type="triangle" len="med" w="lg"/>
          </a:ln>
        </p:spPr>
      </p:sp>
      <p:sp>
        <p:nvSpPr>
          <p:cNvPr name="TextBox 35" id="35"/>
          <p:cNvSpPr txBox="true"/>
          <p:nvPr/>
        </p:nvSpPr>
        <p:spPr>
          <a:xfrm rot="0">
            <a:off x="4568916" y="8428532"/>
            <a:ext cx="3965259" cy="323949"/>
          </a:xfrm>
          <a:prstGeom prst="rect">
            <a:avLst/>
          </a:prstGeom>
        </p:spPr>
        <p:txBody>
          <a:bodyPr anchor="t" rtlCol="false" tIns="0" lIns="0" bIns="0" rIns="0">
            <a:spAutoFit/>
          </a:bodyPr>
          <a:lstStyle/>
          <a:p>
            <a:pPr algn="l">
              <a:lnSpc>
                <a:spcPts val="2648"/>
              </a:lnSpc>
            </a:pPr>
            <a:r>
              <a:rPr lang="en-US" sz="1892">
                <a:solidFill>
                  <a:srgbClr val="000000"/>
                </a:solidFill>
                <a:latin typeface="Roboto"/>
                <a:ea typeface="Roboto"/>
                <a:cs typeface="Roboto"/>
                <a:sym typeface="Roboto"/>
              </a:rPr>
              <a:t>Die Lautstärke ändern.</a:t>
            </a:r>
          </a:p>
        </p:txBody>
      </p:sp>
      <p:sp>
        <p:nvSpPr>
          <p:cNvPr name="AutoShape 36" id="36"/>
          <p:cNvSpPr/>
          <p:nvPr/>
        </p:nvSpPr>
        <p:spPr>
          <a:xfrm flipH="true">
            <a:off x="4055812" y="9079307"/>
            <a:ext cx="363347" cy="0"/>
          </a:xfrm>
          <a:prstGeom prst="line">
            <a:avLst/>
          </a:prstGeom>
          <a:ln cap="flat" w="38100">
            <a:solidFill>
              <a:srgbClr val="000000"/>
            </a:solidFill>
            <a:prstDash val="solid"/>
            <a:headEnd type="none" len="sm" w="sm"/>
            <a:tailEnd type="triangle" len="med" w="lg"/>
          </a:ln>
        </p:spPr>
      </p:sp>
      <p:sp>
        <p:nvSpPr>
          <p:cNvPr name="TextBox 37" id="37"/>
          <p:cNvSpPr txBox="true"/>
          <p:nvPr/>
        </p:nvSpPr>
        <p:spPr>
          <a:xfrm rot="0">
            <a:off x="4568916" y="8893520"/>
            <a:ext cx="3965259" cy="323949"/>
          </a:xfrm>
          <a:prstGeom prst="rect">
            <a:avLst/>
          </a:prstGeom>
        </p:spPr>
        <p:txBody>
          <a:bodyPr anchor="t" rtlCol="false" tIns="0" lIns="0" bIns="0" rIns="0">
            <a:spAutoFit/>
          </a:bodyPr>
          <a:lstStyle/>
          <a:p>
            <a:pPr algn="l">
              <a:lnSpc>
                <a:spcPts val="2648"/>
              </a:lnSpc>
            </a:pPr>
            <a:r>
              <a:rPr lang="en-US" sz="1892">
                <a:solidFill>
                  <a:srgbClr val="000000"/>
                </a:solidFill>
                <a:latin typeface="Roboto"/>
                <a:ea typeface="Roboto"/>
                <a:cs typeface="Roboto"/>
                <a:sym typeface="Roboto"/>
              </a:rPr>
              <a:t>Das Tempo einer Melodie ändern.</a:t>
            </a:r>
          </a:p>
        </p:txBody>
      </p:sp>
      <p:sp>
        <p:nvSpPr>
          <p:cNvPr name="TextBox 38" id="38"/>
          <p:cNvSpPr txBox="true"/>
          <p:nvPr/>
        </p:nvSpPr>
        <p:spPr>
          <a:xfrm rot="0">
            <a:off x="3490333" y="8922095"/>
            <a:ext cx="383116" cy="228598"/>
          </a:xfrm>
          <a:prstGeom prst="rect">
            <a:avLst/>
          </a:prstGeom>
        </p:spPr>
        <p:txBody>
          <a:bodyPr anchor="t" rtlCol="false" tIns="0" lIns="0" bIns="0" rIns="0">
            <a:spAutoFit/>
          </a:bodyPr>
          <a:lstStyle/>
          <a:p>
            <a:pPr algn="ctr">
              <a:lnSpc>
                <a:spcPts val="1888"/>
              </a:lnSpc>
            </a:pPr>
            <a:r>
              <a:rPr lang="en-US" sz="1348">
                <a:solidFill>
                  <a:srgbClr val="000000">
                    <a:alpha val="69804"/>
                  </a:srgbClr>
                </a:solidFill>
                <a:latin typeface="Roboto"/>
                <a:ea typeface="Roboto"/>
                <a:cs typeface="Roboto"/>
                <a:sym typeface="Roboto"/>
              </a:rPr>
              <a:t>120</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66908" y="38732"/>
            <a:ext cx="2046623" cy="2046623"/>
          </a:xfrm>
          <a:custGeom>
            <a:avLst/>
            <a:gdLst/>
            <a:ahLst/>
            <a:cxnLst/>
            <a:rect r="r" b="b" t="t" l="l"/>
            <a:pathLst>
              <a:path h="2046623" w="2046623">
                <a:moveTo>
                  <a:pt x="0" y="0"/>
                </a:moveTo>
                <a:lnTo>
                  <a:pt x="2046623" y="0"/>
                </a:lnTo>
                <a:lnTo>
                  <a:pt x="2046623" y="2046624"/>
                </a:lnTo>
                <a:lnTo>
                  <a:pt x="0" y="2046624"/>
                </a:lnTo>
                <a:lnTo>
                  <a:pt x="0" y="0"/>
                </a:lnTo>
                <a:close/>
              </a:path>
            </a:pathLst>
          </a:custGeom>
          <a:blipFill>
            <a:blip r:embed="rId2"/>
            <a:stretch>
              <a:fillRect l="0" t="0" r="0" b="0"/>
            </a:stretch>
          </a:blipFill>
        </p:spPr>
      </p:sp>
      <p:sp>
        <p:nvSpPr>
          <p:cNvPr name="Freeform 3" id="3"/>
          <p:cNvSpPr/>
          <p:nvPr/>
        </p:nvSpPr>
        <p:spPr>
          <a:xfrm flipH="false" flipV="false" rot="0">
            <a:off x="15264093" y="352249"/>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0">
            <a:off x="1028700" y="6155661"/>
            <a:ext cx="2331424" cy="2242406"/>
          </a:xfrm>
          <a:custGeom>
            <a:avLst/>
            <a:gdLst/>
            <a:ahLst/>
            <a:cxnLst/>
            <a:rect r="r" b="b" t="t" l="l"/>
            <a:pathLst>
              <a:path h="2242406" w="2331424">
                <a:moveTo>
                  <a:pt x="0" y="0"/>
                </a:moveTo>
                <a:lnTo>
                  <a:pt x="2331424" y="0"/>
                </a:lnTo>
                <a:lnTo>
                  <a:pt x="2331424" y="2242406"/>
                </a:lnTo>
                <a:lnTo>
                  <a:pt x="0" y="2242406"/>
                </a:lnTo>
                <a:lnTo>
                  <a:pt x="0" y="0"/>
                </a:lnTo>
                <a:close/>
              </a:path>
            </a:pathLst>
          </a:custGeom>
          <a:blipFill>
            <a:blip r:embed="rId4"/>
            <a:stretch>
              <a:fillRect l="0" t="0" r="0" b="0"/>
            </a:stretch>
          </a:blipFill>
        </p:spPr>
      </p:sp>
      <p:sp>
        <p:nvSpPr>
          <p:cNvPr name="Freeform 5" id="5"/>
          <p:cNvSpPr/>
          <p:nvPr/>
        </p:nvSpPr>
        <p:spPr>
          <a:xfrm flipH="true" flipV="false" rot="0">
            <a:off x="2813531" y="7772376"/>
            <a:ext cx="2513043" cy="1005217"/>
          </a:xfrm>
          <a:custGeom>
            <a:avLst/>
            <a:gdLst/>
            <a:ahLst/>
            <a:cxnLst/>
            <a:rect r="r" b="b" t="t" l="l"/>
            <a:pathLst>
              <a:path h="1005217" w="2513043">
                <a:moveTo>
                  <a:pt x="2513043" y="0"/>
                </a:moveTo>
                <a:lnTo>
                  <a:pt x="0" y="0"/>
                </a:lnTo>
                <a:lnTo>
                  <a:pt x="0" y="1005218"/>
                </a:lnTo>
                <a:lnTo>
                  <a:pt x="2513043" y="1005218"/>
                </a:lnTo>
                <a:lnTo>
                  <a:pt x="2513043" y="0"/>
                </a:lnTo>
                <a:close/>
              </a:path>
            </a:pathLst>
          </a:custGeom>
          <a:blipFill>
            <a:blip r:embed="rId5"/>
            <a:stretch>
              <a:fillRect l="0" t="0" r="0" b="0"/>
            </a:stretch>
          </a:blipFill>
        </p:spPr>
      </p:sp>
      <p:sp>
        <p:nvSpPr>
          <p:cNvPr name="Freeform 6" id="6"/>
          <p:cNvSpPr/>
          <p:nvPr/>
        </p:nvSpPr>
        <p:spPr>
          <a:xfrm flipH="false" flipV="false" rot="4512536">
            <a:off x="2842308" y="6477139"/>
            <a:ext cx="1501945" cy="906799"/>
          </a:xfrm>
          <a:custGeom>
            <a:avLst/>
            <a:gdLst/>
            <a:ahLst/>
            <a:cxnLst/>
            <a:rect r="r" b="b" t="t" l="l"/>
            <a:pathLst>
              <a:path h="906799" w="1501945">
                <a:moveTo>
                  <a:pt x="0" y="0"/>
                </a:moveTo>
                <a:lnTo>
                  <a:pt x="1501945" y="0"/>
                </a:lnTo>
                <a:lnTo>
                  <a:pt x="1501945" y="906799"/>
                </a:lnTo>
                <a:lnTo>
                  <a:pt x="0" y="9067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8412761" y="5254591"/>
            <a:ext cx="1753399" cy="2359512"/>
          </a:xfrm>
          <a:custGeom>
            <a:avLst/>
            <a:gdLst/>
            <a:ahLst/>
            <a:cxnLst/>
            <a:rect r="r" b="b" t="t" l="l"/>
            <a:pathLst>
              <a:path h="2359512" w="1753399">
                <a:moveTo>
                  <a:pt x="0" y="0"/>
                </a:moveTo>
                <a:lnTo>
                  <a:pt x="1753399" y="0"/>
                </a:lnTo>
                <a:lnTo>
                  <a:pt x="1753399" y="2359512"/>
                </a:lnTo>
                <a:lnTo>
                  <a:pt x="0" y="2359512"/>
                </a:lnTo>
                <a:lnTo>
                  <a:pt x="0" y="0"/>
                </a:lnTo>
                <a:close/>
              </a:path>
            </a:pathLst>
          </a:custGeom>
          <a:blipFill>
            <a:blip r:embed="rId8"/>
            <a:stretch>
              <a:fillRect l="0" t="0" r="0" b="0"/>
            </a:stretch>
          </a:blipFill>
        </p:spPr>
      </p:sp>
      <p:sp>
        <p:nvSpPr>
          <p:cNvPr name="Freeform 8" id="8"/>
          <p:cNvSpPr/>
          <p:nvPr/>
        </p:nvSpPr>
        <p:spPr>
          <a:xfrm flipH="false" flipV="false" rot="0">
            <a:off x="5103118" y="6589142"/>
            <a:ext cx="1850527" cy="1147326"/>
          </a:xfrm>
          <a:custGeom>
            <a:avLst/>
            <a:gdLst/>
            <a:ahLst/>
            <a:cxnLst/>
            <a:rect r="r" b="b" t="t" l="l"/>
            <a:pathLst>
              <a:path h="1147326" w="1850527">
                <a:moveTo>
                  <a:pt x="0" y="0"/>
                </a:moveTo>
                <a:lnTo>
                  <a:pt x="1850526" y="0"/>
                </a:lnTo>
                <a:lnTo>
                  <a:pt x="1850526" y="1147326"/>
                </a:lnTo>
                <a:lnTo>
                  <a:pt x="0" y="1147326"/>
                </a:lnTo>
                <a:lnTo>
                  <a:pt x="0" y="0"/>
                </a:lnTo>
                <a:close/>
              </a:path>
            </a:pathLst>
          </a:custGeom>
          <a:blipFill>
            <a:blip r:embed="rId9"/>
            <a:stretch>
              <a:fillRect l="0" t="0" r="0" b="0"/>
            </a:stretch>
          </a:blipFill>
        </p:spPr>
      </p:sp>
      <p:sp>
        <p:nvSpPr>
          <p:cNvPr name="Freeform 9" id="9"/>
          <p:cNvSpPr/>
          <p:nvPr/>
        </p:nvSpPr>
        <p:spPr>
          <a:xfrm flipH="false" flipV="false" rot="0">
            <a:off x="8497022" y="7821214"/>
            <a:ext cx="1553438" cy="1579098"/>
          </a:xfrm>
          <a:custGeom>
            <a:avLst/>
            <a:gdLst/>
            <a:ahLst/>
            <a:cxnLst/>
            <a:rect r="r" b="b" t="t" l="l"/>
            <a:pathLst>
              <a:path h="1579098" w="1553438">
                <a:moveTo>
                  <a:pt x="0" y="0"/>
                </a:moveTo>
                <a:lnTo>
                  <a:pt x="1553438" y="0"/>
                </a:lnTo>
                <a:lnTo>
                  <a:pt x="1553438" y="1579098"/>
                </a:lnTo>
                <a:lnTo>
                  <a:pt x="0" y="1579098"/>
                </a:lnTo>
                <a:lnTo>
                  <a:pt x="0" y="0"/>
                </a:lnTo>
                <a:close/>
              </a:path>
            </a:pathLst>
          </a:custGeom>
          <a:blipFill>
            <a:blip r:embed="rId10"/>
            <a:stretch>
              <a:fillRect l="0" t="0" r="0" b="0"/>
            </a:stretch>
          </a:blipFill>
        </p:spPr>
      </p:sp>
      <p:sp>
        <p:nvSpPr>
          <p:cNvPr name="Freeform 10" id="10"/>
          <p:cNvSpPr/>
          <p:nvPr/>
        </p:nvSpPr>
        <p:spPr>
          <a:xfrm flipH="false" flipV="false" rot="0">
            <a:off x="13706470" y="4953412"/>
            <a:ext cx="1557622" cy="2209393"/>
          </a:xfrm>
          <a:custGeom>
            <a:avLst/>
            <a:gdLst/>
            <a:ahLst/>
            <a:cxnLst/>
            <a:rect r="r" b="b" t="t" l="l"/>
            <a:pathLst>
              <a:path h="2209393" w="1557622">
                <a:moveTo>
                  <a:pt x="0" y="0"/>
                </a:moveTo>
                <a:lnTo>
                  <a:pt x="1557623" y="0"/>
                </a:lnTo>
                <a:lnTo>
                  <a:pt x="1557623" y="2209393"/>
                </a:lnTo>
                <a:lnTo>
                  <a:pt x="0" y="22093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1" id="11"/>
          <p:cNvSpPr txBox="true"/>
          <p:nvPr/>
        </p:nvSpPr>
        <p:spPr>
          <a:xfrm rot="0">
            <a:off x="5103118" y="411328"/>
            <a:ext cx="7541882"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Ereignisse (Events)</a:t>
            </a:r>
          </a:p>
          <a:p>
            <a:pPr algn="ctr">
              <a:lnSpc>
                <a:spcPts val="3359"/>
              </a:lnSpc>
              <a:spcBef>
                <a:spcPct val="0"/>
              </a:spcBef>
            </a:pPr>
            <a:r>
              <a:rPr lang="en-US" sz="2400">
                <a:solidFill>
                  <a:srgbClr val="000000"/>
                </a:solidFill>
                <a:latin typeface="Gagalin"/>
                <a:ea typeface="Gagalin"/>
                <a:cs typeface="Gagalin"/>
                <a:sym typeface="Gagalin"/>
              </a:rPr>
              <a:t>So geht’s los</a:t>
            </a:r>
          </a:p>
        </p:txBody>
      </p:sp>
      <p:sp>
        <p:nvSpPr>
          <p:cNvPr name="TextBox 12" id="12"/>
          <p:cNvSpPr txBox="true"/>
          <p:nvPr/>
        </p:nvSpPr>
        <p:spPr>
          <a:xfrm rot="0">
            <a:off x="2677101" y="2594387"/>
            <a:ext cx="13224718" cy="1749425"/>
          </a:xfrm>
          <a:prstGeom prst="rect">
            <a:avLst/>
          </a:prstGeom>
        </p:spPr>
        <p:txBody>
          <a:bodyPr anchor="t" rtlCol="false" tIns="0" lIns="0" bIns="0" rIns="0">
            <a:spAutoFit/>
          </a:bodyPr>
          <a:lstStyle/>
          <a:p>
            <a:pPr algn="l">
              <a:lnSpc>
                <a:spcPts val="7000"/>
              </a:lnSpc>
              <a:spcBef>
                <a:spcPct val="0"/>
              </a:spcBef>
            </a:pPr>
            <a:r>
              <a:rPr lang="en-US" sz="5000">
                <a:solidFill>
                  <a:srgbClr val="000000"/>
                </a:solidFill>
                <a:latin typeface="Roboto"/>
                <a:ea typeface="Roboto"/>
                <a:cs typeface="Roboto"/>
                <a:sym typeface="Roboto"/>
              </a:rPr>
              <a:t>👉 Ereignis (Event) → Reaktion (Action)</a:t>
            </a:r>
          </a:p>
          <a:p>
            <a:pPr algn="l">
              <a:lnSpc>
                <a:spcPts val="7000"/>
              </a:lnSpc>
              <a:spcBef>
                <a:spcPct val="0"/>
              </a:spcBef>
            </a:pPr>
            <a:r>
              <a:rPr lang="en-US" sz="5000">
                <a:solidFill>
                  <a:srgbClr val="000000"/>
                </a:solidFill>
                <a:latin typeface="Roboto"/>
                <a:ea typeface="Roboto"/>
                <a:cs typeface="Roboto"/>
                <a:sym typeface="Roboto"/>
              </a:rPr>
              <a:t>👉 „Wenn etwas passiert, dann reagiert etwas“</a:t>
            </a:r>
          </a:p>
        </p:txBody>
      </p:sp>
      <p:sp>
        <p:nvSpPr>
          <p:cNvPr name="TextBox 13" id="13"/>
          <p:cNvSpPr txBox="true"/>
          <p:nvPr/>
        </p:nvSpPr>
        <p:spPr>
          <a:xfrm rot="0">
            <a:off x="11778373" y="7200664"/>
            <a:ext cx="6162868" cy="2089151"/>
          </a:xfrm>
          <a:prstGeom prst="rect">
            <a:avLst/>
          </a:prstGeom>
        </p:spPr>
        <p:txBody>
          <a:bodyPr anchor="t" rtlCol="false" tIns="0" lIns="0" bIns="0" rIns="0">
            <a:spAutoFit/>
          </a:bodyPr>
          <a:lstStyle/>
          <a:p>
            <a:pPr algn="ctr">
              <a:lnSpc>
                <a:spcPts val="5599"/>
              </a:lnSpc>
              <a:spcBef>
                <a:spcPct val="0"/>
              </a:spcBef>
            </a:pPr>
            <a:r>
              <a:rPr lang="en-US" sz="3999">
                <a:solidFill>
                  <a:srgbClr val="000000"/>
                </a:solidFill>
                <a:latin typeface="Roboto"/>
                <a:ea typeface="Roboto"/>
                <a:cs typeface="Roboto"/>
                <a:sym typeface="Roboto"/>
              </a:rPr>
              <a:t>Fallen Euch weitere Beispiele von Ereignissen und Reaktionen ein?</a:t>
            </a:r>
          </a:p>
        </p:txBody>
      </p:sp>
      <p:sp>
        <p:nvSpPr>
          <p:cNvPr name="TextBox 14" id="14"/>
          <p:cNvSpPr txBox="true"/>
          <p:nvPr/>
        </p:nvSpPr>
        <p:spPr>
          <a:xfrm rot="0">
            <a:off x="7501538" y="6211317"/>
            <a:ext cx="911223" cy="679451"/>
          </a:xfrm>
          <a:prstGeom prst="rect">
            <a:avLst/>
          </a:prstGeom>
        </p:spPr>
        <p:txBody>
          <a:bodyPr anchor="t" rtlCol="false" tIns="0" lIns="0" bIns="0" rIns="0">
            <a:spAutoFit/>
          </a:bodyPr>
          <a:lstStyle/>
          <a:p>
            <a:pPr algn="l">
              <a:lnSpc>
                <a:spcPts val="5599"/>
              </a:lnSpc>
              <a:spcBef>
                <a:spcPct val="0"/>
              </a:spcBef>
            </a:pPr>
            <a:r>
              <a:rPr lang="en-US" sz="3999">
                <a:solidFill>
                  <a:srgbClr val="000000"/>
                </a:solidFill>
                <a:latin typeface="Roboto"/>
                <a:ea typeface="Roboto"/>
                <a:cs typeface="Roboto"/>
                <a:sym typeface="Roboto"/>
              </a:rPr>
              <a:t>1)</a:t>
            </a:r>
          </a:p>
        </p:txBody>
      </p:sp>
      <p:sp>
        <p:nvSpPr>
          <p:cNvPr name="TextBox 15" id="15"/>
          <p:cNvSpPr txBox="true"/>
          <p:nvPr/>
        </p:nvSpPr>
        <p:spPr>
          <a:xfrm rot="0">
            <a:off x="7501538" y="8143880"/>
            <a:ext cx="911223" cy="679451"/>
          </a:xfrm>
          <a:prstGeom prst="rect">
            <a:avLst/>
          </a:prstGeom>
        </p:spPr>
        <p:txBody>
          <a:bodyPr anchor="t" rtlCol="false" tIns="0" lIns="0" bIns="0" rIns="0">
            <a:spAutoFit/>
          </a:bodyPr>
          <a:lstStyle/>
          <a:p>
            <a:pPr algn="l">
              <a:lnSpc>
                <a:spcPts val="5599"/>
              </a:lnSpc>
              <a:spcBef>
                <a:spcPct val="0"/>
              </a:spcBef>
            </a:pPr>
            <a:r>
              <a:rPr lang="en-US" sz="3999">
                <a:solidFill>
                  <a:srgbClr val="000000"/>
                </a:solidFill>
                <a:latin typeface="Roboto"/>
                <a:ea typeface="Roboto"/>
                <a:cs typeface="Roboto"/>
                <a:sym typeface="Roboto"/>
              </a:rPr>
              <a:t>2)</a:t>
            </a:r>
          </a:p>
        </p:txBody>
      </p:sp>
      <p:sp>
        <p:nvSpPr>
          <p:cNvPr name="TextBox 16" id="16"/>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1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84334" y="208421"/>
            <a:ext cx="14119331" cy="9412887"/>
          </a:xfrm>
          <a:custGeom>
            <a:avLst/>
            <a:gdLst/>
            <a:ahLst/>
            <a:cxnLst/>
            <a:rect r="r" b="b" t="t" l="l"/>
            <a:pathLst>
              <a:path h="9412887" w="14119331">
                <a:moveTo>
                  <a:pt x="0" y="0"/>
                </a:moveTo>
                <a:lnTo>
                  <a:pt x="14119332" y="0"/>
                </a:lnTo>
                <a:lnTo>
                  <a:pt x="14119332" y="9412887"/>
                </a:lnTo>
                <a:lnTo>
                  <a:pt x="0" y="9412887"/>
                </a:lnTo>
                <a:lnTo>
                  <a:pt x="0" y="0"/>
                </a:lnTo>
                <a:close/>
              </a:path>
            </a:pathLst>
          </a:custGeom>
          <a:blipFill>
            <a:blip r:embed="rId2"/>
            <a:stretch>
              <a:fillRect l="0" t="0" r="0" b="0"/>
            </a:stretch>
          </a:blipFill>
        </p:spPr>
      </p:sp>
      <p:sp>
        <p:nvSpPr>
          <p:cNvPr name="TextBox 3" id="3"/>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3"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29735" y="3083192"/>
            <a:ext cx="2794915" cy="1749291"/>
          </a:xfrm>
          <a:custGeom>
            <a:avLst/>
            <a:gdLst/>
            <a:ahLst/>
            <a:cxnLst/>
            <a:rect r="r" b="b" t="t" l="l"/>
            <a:pathLst>
              <a:path h="1749291" w="2794915">
                <a:moveTo>
                  <a:pt x="0" y="0"/>
                </a:moveTo>
                <a:lnTo>
                  <a:pt x="2794915" y="0"/>
                </a:lnTo>
                <a:lnTo>
                  <a:pt x="2794915" y="1749291"/>
                </a:lnTo>
                <a:lnTo>
                  <a:pt x="0" y="1749291"/>
                </a:lnTo>
                <a:lnTo>
                  <a:pt x="0" y="0"/>
                </a:lnTo>
                <a:close/>
              </a:path>
            </a:pathLst>
          </a:custGeom>
          <a:blipFill>
            <a:blip r:embed="rId2"/>
            <a:stretch>
              <a:fillRect l="0" t="0" r="-34808" b="-294995"/>
            </a:stretch>
          </a:blipFill>
        </p:spPr>
      </p:sp>
      <p:sp>
        <p:nvSpPr>
          <p:cNvPr name="AutoShape 3" id="3"/>
          <p:cNvSpPr/>
          <p:nvPr/>
        </p:nvSpPr>
        <p:spPr>
          <a:xfrm>
            <a:off x="12669435" y="3772298"/>
            <a:ext cx="677165" cy="0"/>
          </a:xfrm>
          <a:prstGeom prst="line">
            <a:avLst/>
          </a:prstGeom>
          <a:ln cap="flat" w="47625">
            <a:solidFill>
              <a:srgbClr val="000000"/>
            </a:solidFill>
            <a:prstDash val="solid"/>
            <a:headEnd type="none" len="sm" w="sm"/>
            <a:tailEnd type="arrow" len="sm" w="med"/>
          </a:ln>
        </p:spPr>
      </p:sp>
      <p:sp>
        <p:nvSpPr>
          <p:cNvPr name="AutoShape 4" id="4"/>
          <p:cNvSpPr/>
          <p:nvPr/>
        </p:nvSpPr>
        <p:spPr>
          <a:xfrm>
            <a:off x="12669435" y="5451173"/>
            <a:ext cx="677165" cy="0"/>
          </a:xfrm>
          <a:prstGeom prst="line">
            <a:avLst/>
          </a:prstGeom>
          <a:ln cap="flat" w="47625">
            <a:solidFill>
              <a:srgbClr val="000000"/>
            </a:solidFill>
            <a:prstDash val="solid"/>
            <a:headEnd type="none" len="sm" w="sm"/>
            <a:tailEnd type="arrow" len="sm" w="med"/>
          </a:ln>
        </p:spPr>
      </p:sp>
      <p:sp>
        <p:nvSpPr>
          <p:cNvPr name="Freeform 5" id="5"/>
          <p:cNvSpPr/>
          <p:nvPr/>
        </p:nvSpPr>
        <p:spPr>
          <a:xfrm flipH="false" flipV="false" rot="0">
            <a:off x="1571234" y="3926722"/>
            <a:ext cx="3894888" cy="2787167"/>
          </a:xfrm>
          <a:custGeom>
            <a:avLst/>
            <a:gdLst/>
            <a:ahLst/>
            <a:cxnLst/>
            <a:rect r="r" b="b" t="t" l="l"/>
            <a:pathLst>
              <a:path h="2787167" w="3894888">
                <a:moveTo>
                  <a:pt x="0" y="0"/>
                </a:moveTo>
                <a:lnTo>
                  <a:pt x="3894888" y="0"/>
                </a:lnTo>
                <a:lnTo>
                  <a:pt x="3894888" y="2787168"/>
                </a:lnTo>
                <a:lnTo>
                  <a:pt x="0" y="2787168"/>
                </a:lnTo>
                <a:lnTo>
                  <a:pt x="0" y="0"/>
                </a:lnTo>
                <a:close/>
              </a:path>
            </a:pathLst>
          </a:custGeom>
          <a:blipFill>
            <a:blip r:embed="rId3"/>
            <a:stretch>
              <a:fillRect l="0" t="0" r="0" b="0"/>
            </a:stretch>
          </a:blipFill>
        </p:spPr>
      </p:sp>
      <p:sp>
        <p:nvSpPr>
          <p:cNvPr name="AutoShape 6" id="6"/>
          <p:cNvSpPr/>
          <p:nvPr/>
        </p:nvSpPr>
        <p:spPr>
          <a:xfrm>
            <a:off x="5266594" y="4351691"/>
            <a:ext cx="608967" cy="42994"/>
          </a:xfrm>
          <a:prstGeom prst="line">
            <a:avLst/>
          </a:prstGeom>
          <a:ln cap="flat" w="47625">
            <a:solidFill>
              <a:srgbClr val="000000"/>
            </a:solidFill>
            <a:prstDash val="solid"/>
            <a:headEnd type="arrow" len="sm" w="med"/>
            <a:tailEnd type="none" len="sm" w="sm"/>
          </a:ln>
        </p:spPr>
      </p:sp>
      <p:sp>
        <p:nvSpPr>
          <p:cNvPr name="AutoShape 7" id="7"/>
          <p:cNvSpPr/>
          <p:nvPr/>
        </p:nvSpPr>
        <p:spPr>
          <a:xfrm>
            <a:off x="5007399" y="5210806"/>
            <a:ext cx="859329" cy="406574"/>
          </a:xfrm>
          <a:prstGeom prst="line">
            <a:avLst/>
          </a:prstGeom>
          <a:ln cap="flat" w="47625">
            <a:solidFill>
              <a:srgbClr val="000000"/>
            </a:solidFill>
            <a:prstDash val="solid"/>
            <a:headEnd type="arrow" len="sm" w="med"/>
            <a:tailEnd type="none" len="sm" w="sm"/>
          </a:ln>
        </p:spPr>
      </p:sp>
      <p:sp>
        <p:nvSpPr>
          <p:cNvPr name="Freeform 8" id="8"/>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4"/>
            <a:stretch>
              <a:fillRect l="0" t="0" r="0" b="0"/>
            </a:stretch>
          </a:blipFill>
        </p:spPr>
      </p:sp>
      <p:sp>
        <p:nvSpPr>
          <p:cNvPr name="Freeform 9" id="9"/>
          <p:cNvSpPr/>
          <p:nvPr/>
        </p:nvSpPr>
        <p:spPr>
          <a:xfrm flipH="false" flipV="false" rot="0">
            <a:off x="15132540" y="28557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5"/>
            <a:stretch>
              <a:fillRect l="0" t="-27533" r="0" b="0"/>
            </a:stretch>
          </a:blipFill>
        </p:spPr>
      </p:sp>
      <p:sp>
        <p:nvSpPr>
          <p:cNvPr name="Freeform 10" id="10"/>
          <p:cNvSpPr/>
          <p:nvPr/>
        </p:nvSpPr>
        <p:spPr>
          <a:xfrm flipH="false" flipV="false" rot="0">
            <a:off x="10176720" y="4980633"/>
            <a:ext cx="2599682" cy="1434061"/>
          </a:xfrm>
          <a:custGeom>
            <a:avLst/>
            <a:gdLst/>
            <a:ahLst/>
            <a:cxnLst/>
            <a:rect r="r" b="b" t="t" l="l"/>
            <a:pathLst>
              <a:path h="1434061" w="2599682">
                <a:moveTo>
                  <a:pt x="0" y="0"/>
                </a:moveTo>
                <a:lnTo>
                  <a:pt x="2599681" y="0"/>
                </a:lnTo>
                <a:lnTo>
                  <a:pt x="2599681" y="1434061"/>
                </a:lnTo>
                <a:lnTo>
                  <a:pt x="0" y="1434061"/>
                </a:lnTo>
                <a:lnTo>
                  <a:pt x="0" y="0"/>
                </a:lnTo>
                <a:close/>
              </a:path>
            </a:pathLst>
          </a:custGeom>
          <a:blipFill>
            <a:blip r:embed="rId2"/>
            <a:stretch>
              <a:fillRect l="0" t="-301092" r="-20649" b="0"/>
            </a:stretch>
          </a:blipFill>
        </p:spPr>
      </p:sp>
      <p:sp>
        <p:nvSpPr>
          <p:cNvPr name="Freeform 11" id="11"/>
          <p:cNvSpPr/>
          <p:nvPr/>
        </p:nvSpPr>
        <p:spPr>
          <a:xfrm flipH="false" flipV="false" rot="0">
            <a:off x="10176720" y="6643984"/>
            <a:ext cx="2437904" cy="1659850"/>
          </a:xfrm>
          <a:custGeom>
            <a:avLst/>
            <a:gdLst/>
            <a:ahLst/>
            <a:cxnLst/>
            <a:rect r="r" b="b" t="t" l="l"/>
            <a:pathLst>
              <a:path h="1659850" w="2437904">
                <a:moveTo>
                  <a:pt x="0" y="0"/>
                </a:moveTo>
                <a:lnTo>
                  <a:pt x="2437904" y="0"/>
                </a:lnTo>
                <a:lnTo>
                  <a:pt x="2437904" y="1659849"/>
                </a:lnTo>
                <a:lnTo>
                  <a:pt x="0" y="1659849"/>
                </a:lnTo>
                <a:lnTo>
                  <a:pt x="0" y="0"/>
                </a:lnTo>
                <a:close/>
              </a:path>
            </a:pathLst>
          </a:custGeom>
          <a:blipFill>
            <a:blip r:embed="rId6"/>
            <a:stretch>
              <a:fillRect l="0" t="0" r="0" b="0"/>
            </a:stretch>
          </a:blipFill>
        </p:spPr>
      </p:sp>
      <p:sp>
        <p:nvSpPr>
          <p:cNvPr name="TextBox 12" id="12"/>
          <p:cNvSpPr txBox="true"/>
          <p:nvPr/>
        </p:nvSpPr>
        <p:spPr>
          <a:xfrm rot="0">
            <a:off x="6655037" y="411328"/>
            <a:ext cx="4179543" cy="1052195"/>
          </a:xfrm>
          <a:prstGeom prst="rect">
            <a:avLst/>
          </a:prstGeom>
        </p:spPr>
        <p:txBody>
          <a:bodyPr anchor="t" rtlCol="false" tIns="0" lIns="0" bIns="0" rIns="0">
            <a:spAutoFit/>
          </a:bodyPr>
          <a:lstStyle/>
          <a:p>
            <a:pPr algn="ctr">
              <a:lnSpc>
                <a:spcPts val="8680"/>
              </a:lnSpc>
              <a:spcBef>
                <a:spcPct val="0"/>
              </a:spcBef>
            </a:pPr>
            <a:r>
              <a:rPr lang="en-US" sz="6200">
                <a:solidFill>
                  <a:srgbClr val="000000"/>
                </a:solidFill>
                <a:latin typeface="Gagalin"/>
                <a:ea typeface="Gagalin"/>
                <a:cs typeface="Gagalin"/>
                <a:sym typeface="Gagalin"/>
              </a:rPr>
              <a:t>Ereignisse</a:t>
            </a:r>
          </a:p>
        </p:txBody>
      </p:sp>
      <p:sp>
        <p:nvSpPr>
          <p:cNvPr name="TextBox 13" id="13"/>
          <p:cNvSpPr txBox="true"/>
          <p:nvPr/>
        </p:nvSpPr>
        <p:spPr>
          <a:xfrm rot="0">
            <a:off x="1215874" y="6981446"/>
            <a:ext cx="7794057" cy="2265472"/>
          </a:xfrm>
          <a:prstGeom prst="rect">
            <a:avLst/>
          </a:prstGeom>
        </p:spPr>
        <p:txBody>
          <a:bodyPr anchor="t" rtlCol="false" tIns="0" lIns="0" bIns="0" rIns="0">
            <a:spAutoFit/>
          </a:bodyPr>
          <a:lstStyle/>
          <a:p>
            <a:pPr algn="l" marL="400386" indent="-200193" lvl="1">
              <a:lnSpc>
                <a:spcPts val="3004"/>
              </a:lnSpc>
              <a:buFont typeface="Arial"/>
              <a:buChar char="•"/>
            </a:pPr>
            <a:r>
              <a:rPr lang="en-US" sz="1854">
                <a:solidFill>
                  <a:srgbClr val="000000"/>
                </a:solidFill>
                <a:latin typeface="Roboto"/>
                <a:ea typeface="Roboto"/>
                <a:cs typeface="Roboto"/>
                <a:sym typeface="Roboto"/>
              </a:rPr>
              <a:t>Um überhaupt Code im micro:bit laufen lassen zu können brauchen wir spezielle Blöcke die entscheiden wann unser Code startet!</a:t>
            </a:r>
          </a:p>
          <a:p>
            <a:pPr algn="l" marL="400386" indent="-200193" lvl="1">
              <a:lnSpc>
                <a:spcPts val="3004"/>
              </a:lnSpc>
              <a:buFont typeface="Arial"/>
              <a:buChar char="•"/>
            </a:pPr>
            <a:r>
              <a:rPr lang="en-US" sz="1854">
                <a:solidFill>
                  <a:srgbClr val="000000"/>
                </a:solidFill>
                <a:latin typeface="Roboto"/>
                <a:ea typeface="Roboto"/>
                <a:cs typeface="Roboto"/>
                <a:sym typeface="Roboto"/>
              </a:rPr>
              <a:t>Diese Blöcke heißen “Ereignis Blöcke”, die “ihren” Code laufen lassen sobald das genannte Ereignis eintritt.</a:t>
            </a:r>
          </a:p>
          <a:p>
            <a:pPr algn="l" marL="400386" indent="-200193" lvl="1">
              <a:lnSpc>
                <a:spcPts val="3004"/>
              </a:lnSpc>
              <a:buFont typeface="Arial"/>
              <a:buChar char="•"/>
            </a:pPr>
            <a:r>
              <a:rPr lang="en-US" sz="1854">
                <a:solidFill>
                  <a:srgbClr val="000000"/>
                </a:solidFill>
                <a:latin typeface="Roboto"/>
                <a:ea typeface="Roboto"/>
                <a:cs typeface="Roboto"/>
                <a:sym typeface="Roboto"/>
              </a:rPr>
              <a:t>Sie schauen aus wie eine Klammer. In diese Klammer können wir beliebig viele Blöcke reinklicken.</a:t>
            </a:r>
          </a:p>
        </p:txBody>
      </p:sp>
      <p:sp>
        <p:nvSpPr>
          <p:cNvPr name="TextBox 14" id="14"/>
          <p:cNvSpPr txBox="true"/>
          <p:nvPr/>
        </p:nvSpPr>
        <p:spPr>
          <a:xfrm rot="0">
            <a:off x="13506327" y="3451662"/>
            <a:ext cx="3531650" cy="971352"/>
          </a:xfrm>
          <a:prstGeom prst="rect">
            <a:avLst/>
          </a:prstGeom>
        </p:spPr>
        <p:txBody>
          <a:bodyPr anchor="t" rtlCol="false" tIns="0" lIns="0" bIns="0" rIns="0">
            <a:spAutoFit/>
          </a:bodyPr>
          <a:lstStyle/>
          <a:p>
            <a:pPr algn="l">
              <a:lnSpc>
                <a:spcPts val="2596"/>
              </a:lnSpc>
            </a:pPr>
            <a:r>
              <a:rPr lang="en-US" sz="1854">
                <a:solidFill>
                  <a:srgbClr val="000000"/>
                </a:solidFill>
                <a:latin typeface="Roboto"/>
                <a:ea typeface="Roboto"/>
                <a:cs typeface="Roboto"/>
                <a:sym typeface="Roboto"/>
              </a:rPr>
              <a:t>Läuft </a:t>
            </a:r>
            <a:r>
              <a:rPr lang="en-US" sz="1854" b="true">
                <a:solidFill>
                  <a:srgbClr val="000000"/>
                </a:solidFill>
                <a:latin typeface="Roboto Bold"/>
                <a:ea typeface="Roboto Bold"/>
                <a:cs typeface="Roboto Bold"/>
                <a:sym typeface="Roboto Bold"/>
              </a:rPr>
              <a:t>einmal </a:t>
            </a:r>
            <a:r>
              <a:rPr lang="en-US" sz="1854">
                <a:solidFill>
                  <a:srgbClr val="000000"/>
                </a:solidFill>
                <a:latin typeface="Roboto"/>
                <a:ea typeface="Roboto"/>
                <a:cs typeface="Roboto"/>
                <a:sym typeface="Roboto"/>
              </a:rPr>
              <a:t>wenn der micro:bit gestartet (angeschlossen) oder der Reset-Knopf gedrückt wird.</a:t>
            </a:r>
          </a:p>
        </p:txBody>
      </p:sp>
      <p:sp>
        <p:nvSpPr>
          <p:cNvPr name="TextBox 15" id="15"/>
          <p:cNvSpPr txBox="true"/>
          <p:nvPr/>
        </p:nvSpPr>
        <p:spPr>
          <a:xfrm rot="0">
            <a:off x="10756694" y="8597576"/>
            <a:ext cx="6182020" cy="644566"/>
          </a:xfrm>
          <a:prstGeom prst="rect">
            <a:avLst/>
          </a:prstGeom>
        </p:spPr>
        <p:txBody>
          <a:bodyPr anchor="t" rtlCol="false" tIns="0" lIns="0" bIns="0" rIns="0">
            <a:spAutoFit/>
          </a:bodyPr>
          <a:lstStyle/>
          <a:p>
            <a:pPr algn="ctr">
              <a:lnSpc>
                <a:spcPts val="2596"/>
              </a:lnSpc>
            </a:pPr>
            <a:r>
              <a:rPr lang="en-US" sz="1854" b="true">
                <a:solidFill>
                  <a:srgbClr val="000000"/>
                </a:solidFill>
                <a:latin typeface="Roboto Bold"/>
                <a:ea typeface="Roboto Bold"/>
                <a:cs typeface="Roboto Bold"/>
                <a:sym typeface="Roboto Bold"/>
              </a:rPr>
              <a:t>Es gibt noch viele andere dieser Blöcke, schau Dich im MakeCode Editor um!</a:t>
            </a:r>
          </a:p>
        </p:txBody>
      </p:sp>
      <p:sp>
        <p:nvSpPr>
          <p:cNvPr name="TextBox 16" id="16"/>
          <p:cNvSpPr txBox="true"/>
          <p:nvPr/>
        </p:nvSpPr>
        <p:spPr>
          <a:xfrm rot="0">
            <a:off x="13459342" y="5172706"/>
            <a:ext cx="3714776" cy="971352"/>
          </a:xfrm>
          <a:prstGeom prst="rect">
            <a:avLst/>
          </a:prstGeom>
        </p:spPr>
        <p:txBody>
          <a:bodyPr anchor="t" rtlCol="false" tIns="0" lIns="0" bIns="0" rIns="0">
            <a:spAutoFit/>
          </a:bodyPr>
          <a:lstStyle/>
          <a:p>
            <a:pPr algn="l">
              <a:lnSpc>
                <a:spcPts val="2596"/>
              </a:lnSpc>
            </a:pPr>
            <a:r>
              <a:rPr lang="en-US" sz="1854">
                <a:solidFill>
                  <a:srgbClr val="000000"/>
                </a:solidFill>
                <a:latin typeface="Roboto"/>
                <a:ea typeface="Roboto"/>
                <a:cs typeface="Roboto"/>
                <a:sym typeface="Roboto"/>
              </a:rPr>
              <a:t>Läuft wenn der micro:bit geschüttelt wird (oder andere Bewegungen).</a:t>
            </a:r>
          </a:p>
        </p:txBody>
      </p:sp>
      <p:sp>
        <p:nvSpPr>
          <p:cNvPr name="TextBox 17" id="17"/>
          <p:cNvSpPr txBox="true"/>
          <p:nvPr/>
        </p:nvSpPr>
        <p:spPr>
          <a:xfrm rot="0">
            <a:off x="5866728" y="5439569"/>
            <a:ext cx="3344116" cy="317524"/>
          </a:xfrm>
          <a:prstGeom prst="rect">
            <a:avLst/>
          </a:prstGeom>
        </p:spPr>
        <p:txBody>
          <a:bodyPr anchor="t" rtlCol="false" tIns="0" lIns="0" bIns="0" rIns="0">
            <a:spAutoFit/>
          </a:bodyPr>
          <a:lstStyle/>
          <a:p>
            <a:pPr algn="l">
              <a:lnSpc>
                <a:spcPts val="2566"/>
              </a:lnSpc>
            </a:pPr>
            <a:r>
              <a:rPr lang="en-US" sz="1833">
                <a:solidFill>
                  <a:srgbClr val="000000"/>
                </a:solidFill>
                <a:latin typeface="Roboto"/>
                <a:ea typeface="Roboto"/>
                <a:cs typeface="Roboto"/>
                <a:sym typeface="Roboto"/>
              </a:rPr>
              <a:t>Hier ist Platz für viele Blöcke!</a:t>
            </a:r>
          </a:p>
        </p:txBody>
      </p:sp>
      <p:sp>
        <p:nvSpPr>
          <p:cNvPr name="TextBox 18" id="18"/>
          <p:cNvSpPr txBox="true"/>
          <p:nvPr/>
        </p:nvSpPr>
        <p:spPr>
          <a:xfrm rot="0">
            <a:off x="5875560" y="4053876"/>
            <a:ext cx="3963100" cy="643518"/>
          </a:xfrm>
          <a:prstGeom prst="rect">
            <a:avLst/>
          </a:prstGeom>
        </p:spPr>
        <p:txBody>
          <a:bodyPr anchor="t" rtlCol="false" tIns="0" lIns="0" bIns="0" rIns="0">
            <a:spAutoFit/>
          </a:bodyPr>
          <a:lstStyle/>
          <a:p>
            <a:pPr algn="l">
              <a:lnSpc>
                <a:spcPts val="2566"/>
              </a:lnSpc>
            </a:pPr>
            <a:r>
              <a:rPr lang="en-US" sz="1833">
                <a:solidFill>
                  <a:srgbClr val="000000"/>
                </a:solidFill>
                <a:latin typeface="Roboto"/>
                <a:ea typeface="Roboto"/>
                <a:cs typeface="Roboto"/>
                <a:sym typeface="Roboto"/>
              </a:rPr>
              <a:t>Mein Code läuft wenn der ‘A’ Knopf gedrückt wird! (oder B oder A+B)</a:t>
            </a:r>
          </a:p>
        </p:txBody>
      </p:sp>
      <p:sp>
        <p:nvSpPr>
          <p:cNvPr name="TextBox 19" id="19"/>
          <p:cNvSpPr txBox="true"/>
          <p:nvPr/>
        </p:nvSpPr>
        <p:spPr>
          <a:xfrm rot="0">
            <a:off x="3744292" y="1767225"/>
            <a:ext cx="10799415" cy="615950"/>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Roboto"/>
                <a:ea typeface="Roboto"/>
                <a:cs typeface="Roboto"/>
                <a:sym typeface="Roboto"/>
              </a:rPr>
              <a:t>micro:bit Ereignisse: Es passiert was mit dem micro:bit</a:t>
            </a:r>
          </a:p>
        </p:txBody>
      </p:sp>
      <p:sp>
        <p:nvSpPr>
          <p:cNvPr name="AutoShape 20" id="20"/>
          <p:cNvSpPr/>
          <p:nvPr/>
        </p:nvSpPr>
        <p:spPr>
          <a:xfrm>
            <a:off x="12614624" y="7179354"/>
            <a:ext cx="677165" cy="0"/>
          </a:xfrm>
          <a:prstGeom prst="line">
            <a:avLst/>
          </a:prstGeom>
          <a:ln cap="flat" w="47625">
            <a:solidFill>
              <a:srgbClr val="000000"/>
            </a:solidFill>
            <a:prstDash val="solid"/>
            <a:headEnd type="none" len="sm" w="sm"/>
            <a:tailEnd type="arrow" len="sm" w="med"/>
          </a:ln>
        </p:spPr>
      </p:sp>
      <p:sp>
        <p:nvSpPr>
          <p:cNvPr name="TextBox 21" id="21"/>
          <p:cNvSpPr txBox="true"/>
          <p:nvPr/>
        </p:nvSpPr>
        <p:spPr>
          <a:xfrm rot="0">
            <a:off x="13414763" y="6838021"/>
            <a:ext cx="3714776" cy="644567"/>
          </a:xfrm>
          <a:prstGeom prst="rect">
            <a:avLst/>
          </a:prstGeom>
        </p:spPr>
        <p:txBody>
          <a:bodyPr anchor="t" rtlCol="false" tIns="0" lIns="0" bIns="0" rIns="0">
            <a:spAutoFit/>
          </a:bodyPr>
          <a:lstStyle/>
          <a:p>
            <a:pPr algn="l">
              <a:lnSpc>
                <a:spcPts val="2596"/>
              </a:lnSpc>
            </a:pPr>
            <a:r>
              <a:rPr lang="en-US" sz="1854">
                <a:solidFill>
                  <a:srgbClr val="000000"/>
                </a:solidFill>
                <a:latin typeface="Roboto"/>
                <a:ea typeface="Roboto"/>
                <a:cs typeface="Roboto"/>
                <a:sym typeface="Roboto"/>
              </a:rPr>
              <a:t>Läuft wenn es um den micro:bit herum laut ist (V2)</a:t>
            </a:r>
          </a:p>
        </p:txBody>
      </p:sp>
      <p:sp>
        <p:nvSpPr>
          <p:cNvPr name="Freeform 22" id="22"/>
          <p:cNvSpPr/>
          <p:nvPr/>
        </p:nvSpPr>
        <p:spPr>
          <a:xfrm flipH="false" flipV="false" rot="0">
            <a:off x="1113881" y="4678713"/>
            <a:ext cx="567407" cy="1544919"/>
          </a:xfrm>
          <a:custGeom>
            <a:avLst/>
            <a:gdLst/>
            <a:ahLst/>
            <a:cxnLst/>
            <a:rect r="r" b="b" t="t" l="l"/>
            <a:pathLst>
              <a:path h="1544919" w="567407">
                <a:moveTo>
                  <a:pt x="0" y="0"/>
                </a:moveTo>
                <a:lnTo>
                  <a:pt x="567407" y="0"/>
                </a:lnTo>
                <a:lnTo>
                  <a:pt x="567407" y="1544919"/>
                </a:lnTo>
                <a:lnTo>
                  <a:pt x="0" y="154491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3" id="23"/>
          <p:cNvSpPr txBox="true"/>
          <p:nvPr/>
        </p:nvSpPr>
        <p:spPr>
          <a:xfrm rot="0">
            <a:off x="1691711" y="2949801"/>
            <a:ext cx="6253338" cy="644566"/>
          </a:xfrm>
          <a:prstGeom prst="rect">
            <a:avLst/>
          </a:prstGeom>
        </p:spPr>
        <p:txBody>
          <a:bodyPr anchor="t" rtlCol="false" tIns="0" lIns="0" bIns="0" rIns="0">
            <a:spAutoFit/>
          </a:bodyPr>
          <a:lstStyle/>
          <a:p>
            <a:pPr algn="l">
              <a:lnSpc>
                <a:spcPts val="2596"/>
              </a:lnSpc>
              <a:spcBef>
                <a:spcPct val="0"/>
              </a:spcBef>
            </a:pPr>
            <a:r>
              <a:rPr lang="en-US" sz="1854">
                <a:solidFill>
                  <a:srgbClr val="000000"/>
                </a:solidFill>
                <a:latin typeface="Roboto"/>
                <a:ea typeface="Roboto"/>
                <a:cs typeface="Roboto"/>
                <a:sym typeface="Roboto"/>
              </a:rPr>
              <a:t>Ereigniss Blöcke sind “Flach” Sie können nicht angehängt werden und stehen immer alleine. </a:t>
            </a:r>
          </a:p>
        </p:txBody>
      </p:sp>
      <p:sp>
        <p:nvSpPr>
          <p:cNvPr name="AutoShape 24" id="24"/>
          <p:cNvSpPr/>
          <p:nvPr/>
        </p:nvSpPr>
        <p:spPr>
          <a:xfrm flipV="true">
            <a:off x="2491429" y="3594368"/>
            <a:ext cx="24262" cy="497608"/>
          </a:xfrm>
          <a:prstGeom prst="line">
            <a:avLst/>
          </a:prstGeom>
          <a:ln cap="flat" w="47625">
            <a:solidFill>
              <a:srgbClr val="000000"/>
            </a:solidFill>
            <a:prstDash val="solid"/>
            <a:headEnd type="arrow" len="sm" w="med"/>
            <a:tailEnd type="none" len="sm" w="sm"/>
          </a:ln>
        </p:spPr>
      </p:sp>
      <p:sp>
        <p:nvSpPr>
          <p:cNvPr name="TextBox 25" id="25"/>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9"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01891" y="0"/>
            <a:ext cx="2046623" cy="2046623"/>
          </a:xfrm>
          <a:custGeom>
            <a:avLst/>
            <a:gdLst/>
            <a:ahLst/>
            <a:cxnLst/>
            <a:rect r="r" b="b" t="t" l="l"/>
            <a:pathLst>
              <a:path h="2046623" w="2046623">
                <a:moveTo>
                  <a:pt x="0" y="0"/>
                </a:moveTo>
                <a:lnTo>
                  <a:pt x="2046624" y="0"/>
                </a:lnTo>
                <a:lnTo>
                  <a:pt x="2046624" y="2046623"/>
                </a:lnTo>
                <a:lnTo>
                  <a:pt x="0" y="2046623"/>
                </a:lnTo>
                <a:lnTo>
                  <a:pt x="0" y="0"/>
                </a:lnTo>
                <a:close/>
              </a:path>
            </a:pathLst>
          </a:custGeom>
          <a:blipFill>
            <a:blip r:embed="rId2"/>
            <a:stretch>
              <a:fillRect l="0" t="0" r="0" b="0"/>
            </a:stretch>
          </a:blipFill>
        </p:spPr>
      </p:sp>
      <p:sp>
        <p:nvSpPr>
          <p:cNvPr name="Freeform 3" id="3"/>
          <p:cNvSpPr/>
          <p:nvPr/>
        </p:nvSpPr>
        <p:spPr>
          <a:xfrm flipH="false" flipV="false" rot="0">
            <a:off x="15132540" y="285574"/>
            <a:ext cx="2126760" cy="1645309"/>
          </a:xfrm>
          <a:custGeom>
            <a:avLst/>
            <a:gdLst/>
            <a:ahLst/>
            <a:cxnLst/>
            <a:rect r="r" b="b" t="t" l="l"/>
            <a:pathLst>
              <a:path h="1645309" w="2126760">
                <a:moveTo>
                  <a:pt x="0" y="0"/>
                </a:moveTo>
                <a:lnTo>
                  <a:pt x="2126760" y="0"/>
                </a:lnTo>
                <a:lnTo>
                  <a:pt x="2126760" y="1645309"/>
                </a:lnTo>
                <a:lnTo>
                  <a:pt x="0" y="1645309"/>
                </a:lnTo>
                <a:lnTo>
                  <a:pt x="0" y="0"/>
                </a:lnTo>
                <a:close/>
              </a:path>
            </a:pathLst>
          </a:custGeom>
          <a:blipFill>
            <a:blip r:embed="rId3"/>
            <a:stretch>
              <a:fillRect l="0" t="-27533" r="0" b="0"/>
            </a:stretch>
          </a:blipFill>
        </p:spPr>
      </p:sp>
      <p:sp>
        <p:nvSpPr>
          <p:cNvPr name="Freeform 4" id="4"/>
          <p:cNvSpPr/>
          <p:nvPr/>
        </p:nvSpPr>
        <p:spPr>
          <a:xfrm flipH="false" flipV="false" rot="3524891">
            <a:off x="4722523" y="5802877"/>
            <a:ext cx="1357780" cy="841824"/>
          </a:xfrm>
          <a:custGeom>
            <a:avLst/>
            <a:gdLst/>
            <a:ahLst/>
            <a:cxnLst/>
            <a:rect r="r" b="b" t="t" l="l"/>
            <a:pathLst>
              <a:path h="841824" w="1357780">
                <a:moveTo>
                  <a:pt x="0" y="0"/>
                </a:moveTo>
                <a:lnTo>
                  <a:pt x="1357780" y="0"/>
                </a:lnTo>
                <a:lnTo>
                  <a:pt x="1357780" y="841824"/>
                </a:lnTo>
                <a:lnTo>
                  <a:pt x="0" y="841824"/>
                </a:lnTo>
                <a:lnTo>
                  <a:pt x="0" y="0"/>
                </a:lnTo>
                <a:close/>
              </a:path>
            </a:pathLst>
          </a:custGeom>
          <a:blipFill>
            <a:blip r:embed="rId4"/>
            <a:stretch>
              <a:fillRect l="0" t="0" r="0" b="0"/>
            </a:stretch>
          </a:blipFill>
        </p:spPr>
      </p:sp>
      <p:sp>
        <p:nvSpPr>
          <p:cNvPr name="Freeform 5" id="5"/>
          <p:cNvSpPr/>
          <p:nvPr/>
        </p:nvSpPr>
        <p:spPr>
          <a:xfrm flipH="false" flipV="false" rot="0">
            <a:off x="9791660" y="3649416"/>
            <a:ext cx="2275398" cy="606731"/>
          </a:xfrm>
          <a:custGeom>
            <a:avLst/>
            <a:gdLst/>
            <a:ahLst/>
            <a:cxnLst/>
            <a:rect r="r" b="b" t="t" l="l"/>
            <a:pathLst>
              <a:path h="606731" w="2275398">
                <a:moveTo>
                  <a:pt x="0" y="0"/>
                </a:moveTo>
                <a:lnTo>
                  <a:pt x="2275398" y="0"/>
                </a:lnTo>
                <a:lnTo>
                  <a:pt x="2275398" y="606732"/>
                </a:lnTo>
                <a:lnTo>
                  <a:pt x="0" y="606732"/>
                </a:lnTo>
                <a:lnTo>
                  <a:pt x="0" y="0"/>
                </a:lnTo>
                <a:close/>
              </a:path>
            </a:pathLst>
          </a:custGeom>
          <a:blipFill>
            <a:blip r:embed="rId5"/>
            <a:stretch>
              <a:fillRect l="-4927" t="-48506" r="-27100" b="-49548"/>
            </a:stretch>
          </a:blipFill>
        </p:spPr>
      </p:sp>
      <p:grpSp>
        <p:nvGrpSpPr>
          <p:cNvPr name="Group 6" id="6"/>
          <p:cNvGrpSpPr/>
          <p:nvPr/>
        </p:nvGrpSpPr>
        <p:grpSpPr>
          <a:xfrm rot="0">
            <a:off x="944797" y="4062809"/>
            <a:ext cx="2666501" cy="5632742"/>
            <a:chOff x="0" y="0"/>
            <a:chExt cx="702288" cy="1483520"/>
          </a:xfrm>
        </p:grpSpPr>
        <p:sp>
          <p:nvSpPr>
            <p:cNvPr name="Freeform 7" id="7"/>
            <p:cNvSpPr/>
            <p:nvPr/>
          </p:nvSpPr>
          <p:spPr>
            <a:xfrm flipH="false" flipV="false" rot="0">
              <a:off x="0" y="0"/>
              <a:ext cx="702288" cy="1483520"/>
            </a:xfrm>
            <a:custGeom>
              <a:avLst/>
              <a:gdLst/>
              <a:ahLst/>
              <a:cxnLst/>
              <a:rect r="r" b="b" t="t" l="l"/>
              <a:pathLst>
                <a:path h="1483520" w="702288">
                  <a:moveTo>
                    <a:pt x="92909" y="0"/>
                  </a:moveTo>
                  <a:lnTo>
                    <a:pt x="609379" y="0"/>
                  </a:lnTo>
                  <a:cubicBezTo>
                    <a:pt x="660692" y="0"/>
                    <a:pt x="702288" y="41597"/>
                    <a:pt x="702288" y="92909"/>
                  </a:cubicBezTo>
                  <a:lnTo>
                    <a:pt x="702288" y="1390612"/>
                  </a:lnTo>
                  <a:cubicBezTo>
                    <a:pt x="702288" y="1415253"/>
                    <a:pt x="692500" y="1438884"/>
                    <a:pt x="675076" y="1456308"/>
                  </a:cubicBezTo>
                  <a:cubicBezTo>
                    <a:pt x="657652" y="1473732"/>
                    <a:pt x="634020" y="1483520"/>
                    <a:pt x="609379" y="1483520"/>
                  </a:cubicBezTo>
                  <a:lnTo>
                    <a:pt x="92909" y="1483520"/>
                  </a:lnTo>
                  <a:cubicBezTo>
                    <a:pt x="41597" y="1483520"/>
                    <a:pt x="0" y="1441924"/>
                    <a:pt x="0" y="1390612"/>
                  </a:cubicBezTo>
                  <a:lnTo>
                    <a:pt x="0" y="92909"/>
                  </a:lnTo>
                  <a:cubicBezTo>
                    <a:pt x="0" y="41597"/>
                    <a:pt x="41597" y="0"/>
                    <a:pt x="92909" y="0"/>
                  </a:cubicBezTo>
                  <a:close/>
                </a:path>
              </a:pathLst>
            </a:custGeom>
            <a:solidFill>
              <a:srgbClr val="8CD9D2">
                <a:alpha val="60000"/>
              </a:srgbClr>
            </a:solidFill>
            <a:ln w="38100" cap="rnd">
              <a:solidFill>
                <a:srgbClr val="000000">
                  <a:alpha val="60000"/>
                </a:srgbClr>
              </a:solidFill>
              <a:prstDash val="solid"/>
              <a:round/>
            </a:ln>
          </p:spPr>
        </p:sp>
        <p:sp>
          <p:nvSpPr>
            <p:cNvPr name="TextBox 8" id="8"/>
            <p:cNvSpPr txBox="true"/>
            <p:nvPr/>
          </p:nvSpPr>
          <p:spPr>
            <a:xfrm>
              <a:off x="0" y="-47625"/>
              <a:ext cx="702288" cy="1531145"/>
            </a:xfrm>
            <a:prstGeom prst="rect">
              <a:avLst/>
            </a:prstGeom>
          </p:spPr>
          <p:txBody>
            <a:bodyPr anchor="ctr" rtlCol="false" tIns="50800" lIns="50800" bIns="50800" rIns="50800"/>
            <a:lstStyle/>
            <a:p>
              <a:pPr algn="ctr">
                <a:lnSpc>
                  <a:spcPts val="2902"/>
                </a:lnSpc>
              </a:pPr>
            </a:p>
          </p:txBody>
        </p:sp>
      </p:grpSp>
      <p:sp>
        <p:nvSpPr>
          <p:cNvPr name="TextBox 9" id="9"/>
          <p:cNvSpPr txBox="true"/>
          <p:nvPr/>
        </p:nvSpPr>
        <p:spPr>
          <a:xfrm rot="0">
            <a:off x="4117417" y="480328"/>
            <a:ext cx="9302195" cy="1519530"/>
          </a:xfrm>
          <a:prstGeom prst="rect">
            <a:avLst/>
          </a:prstGeom>
        </p:spPr>
        <p:txBody>
          <a:bodyPr anchor="t" rtlCol="false" tIns="0" lIns="0" bIns="0" rIns="0">
            <a:spAutoFit/>
          </a:bodyPr>
          <a:lstStyle/>
          <a:p>
            <a:pPr algn="ctr">
              <a:lnSpc>
                <a:spcPts val="8680"/>
              </a:lnSpc>
            </a:pPr>
            <a:r>
              <a:rPr lang="en-US" sz="6200">
                <a:solidFill>
                  <a:srgbClr val="000000"/>
                </a:solidFill>
                <a:latin typeface="Gagalin"/>
                <a:ea typeface="Gagalin"/>
                <a:cs typeface="Gagalin"/>
                <a:sym typeface="Gagalin"/>
              </a:rPr>
              <a:t>Einfache Schleifen</a:t>
            </a:r>
          </a:p>
          <a:p>
            <a:pPr algn="ctr">
              <a:lnSpc>
                <a:spcPts val="3359"/>
              </a:lnSpc>
              <a:spcBef>
                <a:spcPct val="0"/>
              </a:spcBef>
            </a:pPr>
            <a:r>
              <a:rPr lang="en-US" sz="2400">
                <a:solidFill>
                  <a:srgbClr val="000000"/>
                </a:solidFill>
                <a:latin typeface="Gagalin"/>
                <a:ea typeface="Gagalin"/>
                <a:cs typeface="Gagalin"/>
                <a:sym typeface="Gagalin"/>
              </a:rPr>
              <a:t>Oft wollen wir di</a:t>
            </a:r>
            <a:r>
              <a:rPr lang="en-US" sz="2400">
                <a:solidFill>
                  <a:srgbClr val="000000"/>
                </a:solidFill>
                <a:latin typeface="Gagalin"/>
                <a:ea typeface="Gagalin"/>
                <a:cs typeface="Gagalin"/>
                <a:sym typeface="Gagalin"/>
              </a:rPr>
              <a:t>e gleichen Aktionen mehrere male ausführen:</a:t>
            </a:r>
          </a:p>
        </p:txBody>
      </p:sp>
      <p:sp>
        <p:nvSpPr>
          <p:cNvPr name="TextBox 10" id="10"/>
          <p:cNvSpPr txBox="true"/>
          <p:nvPr/>
        </p:nvSpPr>
        <p:spPr>
          <a:xfrm rot="0">
            <a:off x="1009650" y="2676571"/>
            <a:ext cx="7761827" cy="1095042"/>
          </a:xfrm>
          <a:prstGeom prst="rect">
            <a:avLst/>
          </a:prstGeom>
        </p:spPr>
        <p:txBody>
          <a:bodyPr anchor="t" rtlCol="false" tIns="0" lIns="0" bIns="0" rIns="0">
            <a:spAutoFit/>
          </a:bodyPr>
          <a:lstStyle/>
          <a:p>
            <a:pPr algn="l">
              <a:lnSpc>
                <a:spcPts val="2902"/>
              </a:lnSpc>
            </a:pPr>
            <a:r>
              <a:rPr lang="en-US" sz="2072">
                <a:solidFill>
                  <a:srgbClr val="000000"/>
                </a:solidFill>
                <a:latin typeface="Roboto"/>
                <a:ea typeface="Roboto"/>
                <a:cs typeface="Roboto"/>
                <a:sym typeface="Roboto"/>
              </a:rPr>
              <a:t>Zum Beispiel wenn wir jemanden aufforden wollen 10 mal eine Liegestütze zu machen und dazwischeen immer aufzustehen dann könnten wir das so machen:</a:t>
            </a:r>
          </a:p>
        </p:txBody>
      </p:sp>
      <p:sp>
        <p:nvSpPr>
          <p:cNvPr name="TextBox 11" id="11"/>
          <p:cNvSpPr txBox="true"/>
          <p:nvPr/>
        </p:nvSpPr>
        <p:spPr>
          <a:xfrm rot="0">
            <a:off x="1042213" y="4241604"/>
            <a:ext cx="2482795" cy="5279844"/>
          </a:xfrm>
          <a:prstGeom prst="rect">
            <a:avLst/>
          </a:prstGeom>
        </p:spPr>
        <p:txBody>
          <a:bodyPr anchor="t" rtlCol="false" tIns="0" lIns="0" bIns="0" rIns="0">
            <a:spAutoFit/>
          </a:bodyPr>
          <a:lstStyle/>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a:p>
            <a:pPr algn="l" marL="326445" indent="-163223" lvl="1">
              <a:lnSpc>
                <a:spcPts val="2116"/>
              </a:lnSpc>
              <a:buFont typeface="Arial"/>
              <a:buChar char="•"/>
            </a:pPr>
            <a:r>
              <a:rPr lang="en-US" sz="1512">
                <a:solidFill>
                  <a:srgbClr val="000000"/>
                </a:solidFill>
                <a:latin typeface="Roboto"/>
                <a:ea typeface="Roboto"/>
                <a:cs typeface="Roboto"/>
                <a:sym typeface="Roboto"/>
              </a:rPr>
              <a:t>Mach eine Liegestütze</a:t>
            </a:r>
          </a:p>
          <a:p>
            <a:pPr algn="l" marL="326445" indent="-163223" lvl="1">
              <a:lnSpc>
                <a:spcPts val="2116"/>
              </a:lnSpc>
              <a:buFont typeface="Arial"/>
              <a:buChar char="•"/>
            </a:pPr>
            <a:r>
              <a:rPr lang="en-US" sz="1512">
                <a:solidFill>
                  <a:srgbClr val="000000"/>
                </a:solidFill>
                <a:latin typeface="Roboto"/>
                <a:ea typeface="Roboto"/>
                <a:cs typeface="Roboto"/>
                <a:sym typeface="Roboto"/>
              </a:rPr>
              <a:t>Stehe auf</a:t>
            </a:r>
          </a:p>
        </p:txBody>
      </p:sp>
      <p:grpSp>
        <p:nvGrpSpPr>
          <p:cNvPr name="Group 12" id="12"/>
          <p:cNvGrpSpPr/>
          <p:nvPr/>
        </p:nvGrpSpPr>
        <p:grpSpPr>
          <a:xfrm rot="0">
            <a:off x="4117417" y="6902720"/>
            <a:ext cx="4444238" cy="1636805"/>
            <a:chOff x="0" y="0"/>
            <a:chExt cx="1170499" cy="431093"/>
          </a:xfrm>
        </p:grpSpPr>
        <p:sp>
          <p:nvSpPr>
            <p:cNvPr name="Freeform 13" id="13"/>
            <p:cNvSpPr/>
            <p:nvPr/>
          </p:nvSpPr>
          <p:spPr>
            <a:xfrm flipH="false" flipV="false" rot="0">
              <a:off x="0" y="0"/>
              <a:ext cx="1170499" cy="431093"/>
            </a:xfrm>
            <a:custGeom>
              <a:avLst/>
              <a:gdLst/>
              <a:ahLst/>
              <a:cxnLst/>
              <a:rect r="r" b="b" t="t" l="l"/>
              <a:pathLst>
                <a:path h="431093" w="1170499">
                  <a:moveTo>
                    <a:pt x="55744" y="0"/>
                  </a:moveTo>
                  <a:lnTo>
                    <a:pt x="1114755" y="0"/>
                  </a:lnTo>
                  <a:cubicBezTo>
                    <a:pt x="1145541" y="0"/>
                    <a:pt x="1170499" y="24958"/>
                    <a:pt x="1170499" y="55744"/>
                  </a:cubicBezTo>
                  <a:lnTo>
                    <a:pt x="1170499" y="375348"/>
                  </a:lnTo>
                  <a:cubicBezTo>
                    <a:pt x="1170499" y="390133"/>
                    <a:pt x="1164626" y="404312"/>
                    <a:pt x="1154172" y="414766"/>
                  </a:cubicBezTo>
                  <a:cubicBezTo>
                    <a:pt x="1143718" y="425220"/>
                    <a:pt x="1129539" y="431093"/>
                    <a:pt x="1114755" y="431093"/>
                  </a:cubicBezTo>
                  <a:lnTo>
                    <a:pt x="55744" y="431093"/>
                  </a:lnTo>
                  <a:cubicBezTo>
                    <a:pt x="24958" y="431093"/>
                    <a:pt x="0" y="406135"/>
                    <a:pt x="0" y="375348"/>
                  </a:cubicBezTo>
                  <a:lnTo>
                    <a:pt x="0" y="55744"/>
                  </a:lnTo>
                  <a:cubicBezTo>
                    <a:pt x="0" y="40960"/>
                    <a:pt x="5873" y="26781"/>
                    <a:pt x="16327" y="16327"/>
                  </a:cubicBezTo>
                  <a:cubicBezTo>
                    <a:pt x="26781" y="5873"/>
                    <a:pt x="40960" y="0"/>
                    <a:pt x="55744" y="0"/>
                  </a:cubicBezTo>
                  <a:close/>
                </a:path>
              </a:pathLst>
            </a:custGeom>
            <a:solidFill>
              <a:srgbClr val="8CD9D2">
                <a:alpha val="60000"/>
              </a:srgbClr>
            </a:solidFill>
            <a:ln w="38100" cap="rnd">
              <a:solidFill>
                <a:srgbClr val="000000">
                  <a:alpha val="60000"/>
                </a:srgbClr>
              </a:solidFill>
              <a:prstDash val="solid"/>
              <a:round/>
            </a:ln>
          </p:spPr>
        </p:sp>
        <p:sp>
          <p:nvSpPr>
            <p:cNvPr name="TextBox 14" id="14"/>
            <p:cNvSpPr txBox="true"/>
            <p:nvPr/>
          </p:nvSpPr>
          <p:spPr>
            <a:xfrm>
              <a:off x="0" y="-47625"/>
              <a:ext cx="1170499" cy="478718"/>
            </a:xfrm>
            <a:prstGeom prst="rect">
              <a:avLst/>
            </a:prstGeom>
          </p:spPr>
          <p:txBody>
            <a:bodyPr anchor="ctr" rtlCol="false" tIns="50800" lIns="50800" bIns="50800" rIns="50800"/>
            <a:lstStyle/>
            <a:p>
              <a:pPr algn="ctr">
                <a:lnSpc>
                  <a:spcPts val="2902"/>
                </a:lnSpc>
              </a:pPr>
            </a:p>
          </p:txBody>
        </p:sp>
      </p:grpSp>
      <p:sp>
        <p:nvSpPr>
          <p:cNvPr name="TextBox 15" id="15"/>
          <p:cNvSpPr txBox="true"/>
          <p:nvPr/>
        </p:nvSpPr>
        <p:spPr>
          <a:xfrm rot="0">
            <a:off x="4371925" y="7089349"/>
            <a:ext cx="4189730" cy="1298575"/>
          </a:xfrm>
          <a:prstGeom prst="rect">
            <a:avLst/>
          </a:prstGeom>
        </p:spPr>
        <p:txBody>
          <a:bodyPr anchor="t" rtlCol="false" tIns="0" lIns="0" bIns="0" rIns="0">
            <a:spAutoFit/>
          </a:bodyPr>
          <a:lstStyle/>
          <a:p>
            <a:pPr algn="l">
              <a:lnSpc>
                <a:spcPts val="3499"/>
              </a:lnSpc>
            </a:pPr>
            <a:r>
              <a:rPr lang="en-US" sz="2499">
                <a:solidFill>
                  <a:srgbClr val="000000"/>
                </a:solidFill>
                <a:latin typeface="Roboto"/>
                <a:ea typeface="Roboto"/>
                <a:cs typeface="Roboto"/>
                <a:sym typeface="Roboto"/>
              </a:rPr>
              <a:t>Mach 10 mal das folgende:</a:t>
            </a:r>
          </a:p>
          <a:p>
            <a:pPr algn="l" marL="539749" indent="-269875" lvl="1">
              <a:lnSpc>
                <a:spcPts val="3499"/>
              </a:lnSpc>
              <a:buFont typeface="Arial"/>
              <a:buChar char="•"/>
            </a:pPr>
            <a:r>
              <a:rPr lang="en-US" sz="2499">
                <a:solidFill>
                  <a:srgbClr val="000000"/>
                </a:solidFill>
                <a:latin typeface="Roboto"/>
                <a:ea typeface="Roboto"/>
                <a:cs typeface="Roboto"/>
                <a:sym typeface="Roboto"/>
              </a:rPr>
              <a:t>Mach </a:t>
            </a:r>
            <a:r>
              <a:rPr lang="en-US" sz="2499">
                <a:solidFill>
                  <a:srgbClr val="000000"/>
                </a:solidFill>
                <a:latin typeface="Roboto"/>
                <a:ea typeface="Roboto"/>
                <a:cs typeface="Roboto"/>
                <a:sym typeface="Roboto"/>
              </a:rPr>
              <a:t>eine Liegestütze</a:t>
            </a:r>
          </a:p>
          <a:p>
            <a:pPr algn="l" marL="539749" indent="-269875" lvl="1">
              <a:lnSpc>
                <a:spcPts val="3499"/>
              </a:lnSpc>
              <a:buFont typeface="Arial"/>
              <a:buChar char="•"/>
            </a:pPr>
            <a:r>
              <a:rPr lang="en-US" sz="2499">
                <a:solidFill>
                  <a:srgbClr val="000000"/>
                </a:solidFill>
                <a:latin typeface="Roboto"/>
                <a:ea typeface="Roboto"/>
                <a:cs typeface="Roboto"/>
                <a:sym typeface="Roboto"/>
              </a:rPr>
              <a:t>Stehe auf</a:t>
            </a:r>
          </a:p>
        </p:txBody>
      </p:sp>
      <p:sp>
        <p:nvSpPr>
          <p:cNvPr name="TextBox 16" id="16"/>
          <p:cNvSpPr txBox="true"/>
          <p:nvPr/>
        </p:nvSpPr>
        <p:spPr>
          <a:xfrm rot="0">
            <a:off x="9748066" y="2676571"/>
            <a:ext cx="7343093" cy="728352"/>
          </a:xfrm>
          <a:prstGeom prst="rect">
            <a:avLst/>
          </a:prstGeom>
        </p:spPr>
        <p:txBody>
          <a:bodyPr anchor="t" rtlCol="false" tIns="0" lIns="0" bIns="0" rIns="0">
            <a:spAutoFit/>
          </a:bodyPr>
          <a:lstStyle/>
          <a:p>
            <a:pPr algn="l">
              <a:lnSpc>
                <a:spcPts val="2902"/>
              </a:lnSpc>
            </a:pPr>
            <a:r>
              <a:rPr lang="en-US" sz="2072">
                <a:solidFill>
                  <a:srgbClr val="000000"/>
                </a:solidFill>
                <a:latin typeface="Roboto"/>
                <a:ea typeface="Roboto"/>
                <a:cs typeface="Roboto"/>
                <a:sym typeface="Roboto"/>
              </a:rPr>
              <a:t>Oft wollen wir auch die gleichen Blöcke nicht nur einmal sondern mehrmals laufen lassen. Hier helfen uns die:</a:t>
            </a:r>
          </a:p>
        </p:txBody>
      </p:sp>
      <p:sp>
        <p:nvSpPr>
          <p:cNvPr name="TextBox 17" id="17"/>
          <p:cNvSpPr txBox="true"/>
          <p:nvPr/>
        </p:nvSpPr>
        <p:spPr>
          <a:xfrm rot="0">
            <a:off x="10573676" y="4503798"/>
            <a:ext cx="5935732" cy="382412"/>
          </a:xfrm>
          <a:prstGeom prst="rect">
            <a:avLst/>
          </a:prstGeom>
        </p:spPr>
        <p:txBody>
          <a:bodyPr anchor="t" rtlCol="false" tIns="0" lIns="0" bIns="0" rIns="0">
            <a:spAutoFit/>
          </a:bodyPr>
          <a:lstStyle/>
          <a:p>
            <a:pPr algn="l">
              <a:lnSpc>
                <a:spcPts val="3093"/>
              </a:lnSpc>
            </a:pPr>
            <a:r>
              <a:rPr lang="en-US" sz="2209">
                <a:solidFill>
                  <a:srgbClr val="000000"/>
                </a:solidFill>
                <a:latin typeface="Roboto"/>
                <a:ea typeface="Roboto"/>
                <a:cs typeface="Roboto"/>
                <a:sym typeface="Roboto"/>
              </a:rPr>
              <a:t>Wie oft soll die Schleife sich wiederholen?</a:t>
            </a:r>
          </a:p>
        </p:txBody>
      </p:sp>
      <p:sp>
        <p:nvSpPr>
          <p:cNvPr name="TextBox 18" id="18"/>
          <p:cNvSpPr txBox="true"/>
          <p:nvPr/>
        </p:nvSpPr>
        <p:spPr>
          <a:xfrm rot="0">
            <a:off x="9801185" y="8010456"/>
            <a:ext cx="7768191" cy="773208"/>
          </a:xfrm>
          <a:prstGeom prst="rect">
            <a:avLst/>
          </a:prstGeom>
        </p:spPr>
        <p:txBody>
          <a:bodyPr anchor="t" rtlCol="false" tIns="0" lIns="0" bIns="0" rIns="0">
            <a:spAutoFit/>
          </a:bodyPr>
          <a:lstStyle/>
          <a:p>
            <a:pPr algn="l">
              <a:lnSpc>
                <a:spcPts val="3093"/>
              </a:lnSpc>
            </a:pPr>
            <a:r>
              <a:rPr lang="en-US" sz="2209">
                <a:solidFill>
                  <a:srgbClr val="000000"/>
                </a:solidFill>
                <a:latin typeface="Roboto"/>
                <a:ea typeface="Roboto"/>
                <a:cs typeface="Roboto"/>
                <a:sym typeface="Roboto"/>
              </a:rPr>
              <a:t>Unten angekommen geht es wieder zurück zum Anfang, bis die Schleife oft genug gelaufen ist (in diesem Beispiel 10 mal).</a:t>
            </a:r>
          </a:p>
        </p:txBody>
      </p:sp>
      <p:sp>
        <p:nvSpPr>
          <p:cNvPr name="TextBox 19" id="19"/>
          <p:cNvSpPr txBox="true"/>
          <p:nvPr/>
        </p:nvSpPr>
        <p:spPr>
          <a:xfrm rot="0">
            <a:off x="12350436" y="3723988"/>
            <a:ext cx="2814384" cy="382270"/>
          </a:xfrm>
          <a:prstGeom prst="rect">
            <a:avLst/>
          </a:prstGeom>
        </p:spPr>
        <p:txBody>
          <a:bodyPr anchor="t" rtlCol="false" tIns="0" lIns="0" bIns="0" rIns="0">
            <a:spAutoFit/>
          </a:bodyPr>
          <a:lstStyle/>
          <a:p>
            <a:pPr algn="l">
              <a:lnSpc>
                <a:spcPts val="3079"/>
              </a:lnSpc>
            </a:pPr>
            <a:r>
              <a:rPr lang="en-US" sz="2199" b="true">
                <a:solidFill>
                  <a:srgbClr val="000000"/>
                </a:solidFill>
                <a:latin typeface="Roboto Bold"/>
                <a:ea typeface="Roboto Bold"/>
                <a:cs typeface="Roboto Bold"/>
                <a:sym typeface="Roboto Bold"/>
              </a:rPr>
              <a:t>Die Zählschleife:</a:t>
            </a:r>
          </a:p>
        </p:txBody>
      </p:sp>
      <p:sp>
        <p:nvSpPr>
          <p:cNvPr name="TextBox 20" id="20"/>
          <p:cNvSpPr txBox="true"/>
          <p:nvPr/>
        </p:nvSpPr>
        <p:spPr>
          <a:xfrm rot="0">
            <a:off x="3836216" y="5076825"/>
            <a:ext cx="1307644" cy="629921"/>
          </a:xfrm>
          <a:prstGeom prst="rect">
            <a:avLst/>
          </a:prstGeom>
        </p:spPr>
        <p:txBody>
          <a:bodyPr anchor="t" rtlCol="false" tIns="0" lIns="0" bIns="0" rIns="0">
            <a:spAutoFit/>
          </a:bodyPr>
          <a:lstStyle/>
          <a:p>
            <a:pPr algn="ctr">
              <a:lnSpc>
                <a:spcPts val="5179"/>
              </a:lnSpc>
            </a:pPr>
            <a:r>
              <a:rPr lang="en-US" sz="3699" b="true">
                <a:solidFill>
                  <a:srgbClr val="000000"/>
                </a:solidFill>
                <a:latin typeface="Roboto Bold"/>
                <a:ea typeface="Roboto Bold"/>
                <a:cs typeface="Roboto Bold"/>
                <a:sym typeface="Roboto Bold"/>
              </a:rPr>
              <a:t>oder:</a:t>
            </a:r>
          </a:p>
        </p:txBody>
      </p:sp>
      <p:grpSp>
        <p:nvGrpSpPr>
          <p:cNvPr name="Group 21" id="21"/>
          <p:cNvGrpSpPr/>
          <p:nvPr/>
        </p:nvGrpSpPr>
        <p:grpSpPr>
          <a:xfrm rot="0">
            <a:off x="9791660" y="5097996"/>
            <a:ext cx="5662657" cy="2760060"/>
            <a:chOff x="0" y="0"/>
            <a:chExt cx="7550209" cy="3680080"/>
          </a:xfrm>
        </p:grpSpPr>
        <p:sp>
          <p:nvSpPr>
            <p:cNvPr name="Freeform 22" id="22"/>
            <p:cNvSpPr/>
            <p:nvPr/>
          </p:nvSpPr>
          <p:spPr>
            <a:xfrm flipH="false" flipV="true" rot="-6027947">
              <a:off x="5646745" y="1334348"/>
              <a:ext cx="2093586" cy="1355597"/>
            </a:xfrm>
            <a:custGeom>
              <a:avLst/>
              <a:gdLst/>
              <a:ahLst/>
              <a:cxnLst/>
              <a:rect r="r" b="b" t="t" l="l"/>
              <a:pathLst>
                <a:path h="1355597" w="2093586">
                  <a:moveTo>
                    <a:pt x="0" y="1355597"/>
                  </a:moveTo>
                  <a:lnTo>
                    <a:pt x="2093586" y="1355597"/>
                  </a:lnTo>
                  <a:lnTo>
                    <a:pt x="2093586" y="0"/>
                  </a:lnTo>
                  <a:lnTo>
                    <a:pt x="0" y="0"/>
                  </a:lnTo>
                  <a:lnTo>
                    <a:pt x="0" y="1355597"/>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23" id="23"/>
            <p:cNvSpPr/>
            <p:nvPr/>
          </p:nvSpPr>
          <p:spPr>
            <a:xfrm flipH="false" flipV="false" rot="0">
              <a:off x="0" y="0"/>
              <a:ext cx="6439324" cy="3680080"/>
            </a:xfrm>
            <a:custGeom>
              <a:avLst/>
              <a:gdLst/>
              <a:ahLst/>
              <a:cxnLst/>
              <a:rect r="r" b="b" t="t" l="l"/>
              <a:pathLst>
                <a:path h="3680080" w="6439324">
                  <a:moveTo>
                    <a:pt x="0" y="0"/>
                  </a:moveTo>
                  <a:lnTo>
                    <a:pt x="6439324" y="0"/>
                  </a:lnTo>
                  <a:lnTo>
                    <a:pt x="6439324" y="3680080"/>
                  </a:lnTo>
                  <a:lnTo>
                    <a:pt x="0" y="3680080"/>
                  </a:lnTo>
                  <a:lnTo>
                    <a:pt x="0" y="0"/>
                  </a:lnTo>
                  <a:close/>
                </a:path>
              </a:pathLst>
            </a:custGeom>
            <a:blipFill>
              <a:blip r:embed="rId8"/>
              <a:stretch>
                <a:fillRect l="-4903" t="-25498" r="0" b="-17534"/>
              </a:stretch>
            </a:blipFill>
          </p:spPr>
        </p:sp>
        <p:sp>
          <p:nvSpPr>
            <p:cNvPr name="TextBox 24" id="24"/>
            <p:cNvSpPr txBox="true"/>
            <p:nvPr/>
          </p:nvSpPr>
          <p:spPr>
            <a:xfrm rot="0">
              <a:off x="5836867" y="164533"/>
              <a:ext cx="901375" cy="695114"/>
            </a:xfrm>
            <a:prstGeom prst="rect">
              <a:avLst/>
            </a:prstGeom>
          </p:spPr>
          <p:txBody>
            <a:bodyPr anchor="t" rtlCol="false" tIns="0" lIns="0" bIns="0" rIns="0">
              <a:spAutoFit/>
            </a:bodyPr>
            <a:lstStyle/>
            <a:p>
              <a:pPr algn="l">
                <a:lnSpc>
                  <a:spcPts val="4339"/>
                </a:lnSpc>
              </a:pPr>
              <a:r>
                <a:rPr lang="en-US" sz="3099" b="true">
                  <a:solidFill>
                    <a:srgbClr val="000000"/>
                  </a:solidFill>
                  <a:latin typeface="Roboto Bold"/>
                  <a:ea typeface="Roboto Bold"/>
                  <a:cs typeface="Roboto Bold"/>
                  <a:sym typeface="Roboto Bold"/>
                </a:rPr>
                <a:t>x10</a:t>
              </a:r>
            </a:p>
          </p:txBody>
        </p:sp>
      </p:grpSp>
      <p:sp>
        <p:nvSpPr>
          <p:cNvPr name="AutoShape 25" id="25"/>
          <p:cNvSpPr/>
          <p:nvPr/>
        </p:nvSpPr>
        <p:spPr>
          <a:xfrm flipV="true">
            <a:off x="10929359" y="4886210"/>
            <a:ext cx="279339" cy="440313"/>
          </a:xfrm>
          <a:prstGeom prst="line">
            <a:avLst/>
          </a:prstGeom>
          <a:ln cap="flat" w="66675">
            <a:solidFill>
              <a:srgbClr val="000000"/>
            </a:solidFill>
            <a:prstDash val="solid"/>
            <a:headEnd type="arrow" len="sm" w="med"/>
            <a:tailEnd type="none" len="sm" w="sm"/>
          </a:ln>
        </p:spPr>
      </p:sp>
      <p:sp>
        <p:nvSpPr>
          <p:cNvPr name="TextBox 26" id="26"/>
          <p:cNvSpPr txBox="true"/>
          <p:nvPr/>
        </p:nvSpPr>
        <p:spPr>
          <a:xfrm rot="0">
            <a:off x="11043923" y="8922756"/>
            <a:ext cx="5465484" cy="772795"/>
          </a:xfrm>
          <a:prstGeom prst="rect">
            <a:avLst/>
          </a:prstGeom>
        </p:spPr>
        <p:txBody>
          <a:bodyPr anchor="t" rtlCol="false" tIns="0" lIns="0" bIns="0" rIns="0">
            <a:spAutoFit/>
          </a:bodyPr>
          <a:lstStyle/>
          <a:p>
            <a:pPr algn="ctr">
              <a:lnSpc>
                <a:spcPts val="3079"/>
              </a:lnSpc>
            </a:pPr>
            <a:r>
              <a:rPr lang="en-US" sz="2199" b="true">
                <a:solidFill>
                  <a:srgbClr val="000000"/>
                </a:solidFill>
                <a:latin typeface="Roboto Bold"/>
                <a:ea typeface="Roboto Bold"/>
                <a:cs typeface="Roboto Bold"/>
                <a:sym typeface="Roboto Bold"/>
              </a:rPr>
              <a:t>Es gibt noch andere Arten von Schleifen, wir lernen sie später kennen!</a:t>
            </a:r>
          </a:p>
        </p:txBody>
      </p:sp>
      <p:sp>
        <p:nvSpPr>
          <p:cNvPr name="TextBox 27" id="27"/>
          <p:cNvSpPr txBox="true"/>
          <p:nvPr/>
        </p:nvSpPr>
        <p:spPr>
          <a:xfrm rot="0">
            <a:off x="5643000" y="9823069"/>
            <a:ext cx="7002000" cy="207667"/>
          </a:xfrm>
          <a:prstGeom prst="rect">
            <a:avLst/>
          </a:prstGeom>
        </p:spPr>
        <p:txBody>
          <a:bodyPr anchor="t" rtlCol="false" tIns="0" lIns="0" bIns="0" rIns="0">
            <a:spAutoFit/>
          </a:bodyPr>
          <a:lstStyle/>
          <a:p>
            <a:pPr algn="ctr">
              <a:lnSpc>
                <a:spcPts val="1679"/>
              </a:lnSpc>
            </a:pPr>
            <a:r>
              <a:rPr lang="en-US" sz="1200">
                <a:solidFill>
                  <a:srgbClr val="393939"/>
                </a:solidFill>
                <a:latin typeface="Roboto"/>
                <a:ea typeface="Roboto"/>
                <a:cs typeface="Roboto"/>
                <a:sym typeface="Roboto"/>
              </a:rPr>
              <a:t>C</a:t>
            </a:r>
            <a:r>
              <a:rPr lang="en-US" sz="1200">
                <a:solidFill>
                  <a:srgbClr val="393939"/>
                </a:solidFill>
                <a:latin typeface="Roboto"/>
                <a:ea typeface="Roboto"/>
                <a:cs typeface="Roboto"/>
                <a:sym typeface="Roboto"/>
                <a:hlinkClick r:id="rId9" tooltip="https://creativecommons.org/licenses/by-sa/4.0/"/>
              </a:rPr>
              <a:t>reative Commons Attribution-NonCommercial 4.0 International (CC BY-NC 4.0)</a:t>
            </a:r>
            <a:r>
              <a:rPr lang="en-US" sz="1200">
                <a:solidFill>
                  <a:srgbClr val="393939"/>
                </a:solidFill>
                <a:latin typeface="Roboto"/>
                <a:ea typeface="Roboto"/>
                <a:cs typeface="Roboto"/>
                <a:sym typeface="Roboto"/>
              </a:rPr>
              <a:t> Michael Pölzl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DAHIdBoBSuI</dc:identifier>
  <dcterms:modified xsi:type="dcterms:W3CDTF">2011-08-01T06:04:30Z</dcterms:modified>
  <cp:revision>1</cp:revision>
  <dc:title>microbit Theorie</dc:title>
</cp:coreProperties>
</file>